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58" r:id="rId6"/>
    <p:sldId id="262" r:id="rId7"/>
    <p:sldId id="264" r:id="rId8"/>
    <p:sldId id="261" r:id="rId9"/>
    <p:sldId id="263" r:id="rId10"/>
    <p:sldId id="265" r:id="rId11"/>
    <p:sldId id="266" r:id="rId12"/>
    <p:sldId id="267" r:id="rId13"/>
    <p:sldId id="268" r:id="rId14"/>
    <p:sldId id="269" r:id="rId15"/>
    <p:sldId id="270" r:id="rId16"/>
    <p:sldId id="277" r:id="rId17"/>
    <p:sldId id="278" r:id="rId18"/>
    <p:sldId id="279" r:id="rId19"/>
    <p:sldId id="280" r:id="rId20"/>
    <p:sldId id="276" r:id="rId21"/>
    <p:sldId id="271" r:id="rId22"/>
    <p:sldId id="272" r:id="rId23"/>
    <p:sldId id="281" r:id="rId24"/>
    <p:sldId id="282" r:id="rId25"/>
    <p:sldId id="274" r:id="rId26"/>
    <p:sldId id="275" r:id="rId27"/>
    <p:sldId id="283" r:id="rId28"/>
    <p:sldId id="286" r:id="rId29"/>
    <p:sldId id="284" r:id="rId30"/>
    <p:sldId id="273"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1609D-1EA7-415D-BCD9-6D694DDEB6B3}" v="1" dt="2018-11-12T18:21:32.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E205D-4A82-44A0-92EC-6783CB50F372}" type="doc">
      <dgm:prSet loTypeId="urn:microsoft.com/office/officeart/2005/8/layout/chevron1" loCatId="process" qsTypeId="urn:microsoft.com/office/officeart/2005/8/quickstyle/simple1" qsCatId="simple" csTypeId="urn:microsoft.com/office/officeart/2005/8/colors/accent1_2" csCatId="accent1" phldr="1"/>
      <dgm:spPr/>
    </dgm:pt>
    <dgm:pt modelId="{D972428A-BEE3-4150-AE6D-1BE8AAFFE9A2}">
      <dgm:prSet phldrT="[Text]"/>
      <dgm:spPr/>
      <dgm:t>
        <a:bodyPr/>
        <a:lstStyle/>
        <a:p>
          <a:r>
            <a:rPr lang="en-US" dirty="0"/>
            <a:t>7.4V</a:t>
          </a:r>
        </a:p>
      </dgm:t>
    </dgm:pt>
    <dgm:pt modelId="{D743F531-B38A-498C-A506-A7CE1203E4C1}" type="parTrans" cxnId="{34BC7C12-07E0-498F-A2FB-262C8FF980A3}">
      <dgm:prSet/>
      <dgm:spPr/>
    </dgm:pt>
    <dgm:pt modelId="{1ABAAC4F-D9FA-495B-BEA6-276D3E1D021C}" type="sibTrans" cxnId="{34BC7C12-07E0-498F-A2FB-262C8FF980A3}">
      <dgm:prSet/>
      <dgm:spPr/>
    </dgm:pt>
    <dgm:pt modelId="{7150A3EB-40F7-4E08-8F08-BC475CF8554C}">
      <dgm:prSet phldrT="[Text]"/>
      <dgm:spPr/>
      <dgm:t>
        <a:bodyPr/>
        <a:lstStyle/>
        <a:p>
          <a:r>
            <a:rPr lang="en-US" dirty="0"/>
            <a:t>DC-DC Converter</a:t>
          </a:r>
        </a:p>
      </dgm:t>
    </dgm:pt>
    <dgm:pt modelId="{E69E3C39-C5D9-4DF1-966B-E7148D5CB1CD}" type="parTrans" cxnId="{493EF35F-BA26-40ED-95BD-3ABFB37E5523}">
      <dgm:prSet/>
      <dgm:spPr/>
    </dgm:pt>
    <dgm:pt modelId="{DB202141-7554-48B6-81C2-BA2DD973B08A}" type="sibTrans" cxnId="{493EF35F-BA26-40ED-95BD-3ABFB37E5523}">
      <dgm:prSet/>
      <dgm:spPr/>
    </dgm:pt>
    <dgm:pt modelId="{DCA84C21-47FB-4B9D-8DCE-B3693F50C518}">
      <dgm:prSet phldrT="[Text]"/>
      <dgm:spPr/>
      <dgm:t>
        <a:bodyPr/>
        <a:lstStyle/>
        <a:p>
          <a:r>
            <a:rPr lang="en-US" dirty="0"/>
            <a:t>5V</a:t>
          </a:r>
        </a:p>
      </dgm:t>
    </dgm:pt>
    <dgm:pt modelId="{7F264CDD-3994-4397-A18B-FC150B35133E}" type="parTrans" cxnId="{1B295844-B1DB-4AB2-9A8A-AC18B8D35844}">
      <dgm:prSet/>
      <dgm:spPr/>
    </dgm:pt>
    <dgm:pt modelId="{12159777-9BB3-49FD-B3FF-C96AA6519502}" type="sibTrans" cxnId="{1B295844-B1DB-4AB2-9A8A-AC18B8D35844}">
      <dgm:prSet/>
      <dgm:spPr/>
    </dgm:pt>
    <dgm:pt modelId="{2A85215F-0839-4D02-88C1-9256F901AE74}" type="pres">
      <dgm:prSet presAssocID="{4D8E205D-4A82-44A0-92EC-6783CB50F372}" presName="Name0" presStyleCnt="0">
        <dgm:presLayoutVars>
          <dgm:dir/>
          <dgm:animLvl val="lvl"/>
          <dgm:resizeHandles val="exact"/>
        </dgm:presLayoutVars>
      </dgm:prSet>
      <dgm:spPr/>
    </dgm:pt>
    <dgm:pt modelId="{C60472D9-8F32-4F3C-8D5D-9A8525296989}" type="pres">
      <dgm:prSet presAssocID="{D972428A-BEE3-4150-AE6D-1BE8AAFFE9A2}" presName="parTxOnly" presStyleLbl="node1" presStyleIdx="0" presStyleCnt="3">
        <dgm:presLayoutVars>
          <dgm:chMax val="0"/>
          <dgm:chPref val="0"/>
          <dgm:bulletEnabled val="1"/>
        </dgm:presLayoutVars>
      </dgm:prSet>
      <dgm:spPr/>
    </dgm:pt>
    <dgm:pt modelId="{D392CEBF-C661-4AC7-B658-CE89708BB721}" type="pres">
      <dgm:prSet presAssocID="{1ABAAC4F-D9FA-495B-BEA6-276D3E1D021C}" presName="parTxOnlySpace" presStyleCnt="0"/>
      <dgm:spPr/>
    </dgm:pt>
    <dgm:pt modelId="{F1E82275-0AA6-4F5E-8287-499061494D5E}" type="pres">
      <dgm:prSet presAssocID="{7150A3EB-40F7-4E08-8F08-BC475CF8554C}" presName="parTxOnly" presStyleLbl="node1" presStyleIdx="1" presStyleCnt="3">
        <dgm:presLayoutVars>
          <dgm:chMax val="0"/>
          <dgm:chPref val="0"/>
          <dgm:bulletEnabled val="1"/>
        </dgm:presLayoutVars>
      </dgm:prSet>
      <dgm:spPr/>
    </dgm:pt>
    <dgm:pt modelId="{B4ACB417-8151-42E5-A678-50499C8B8A46}" type="pres">
      <dgm:prSet presAssocID="{DB202141-7554-48B6-81C2-BA2DD973B08A}" presName="parTxOnlySpace" presStyleCnt="0"/>
      <dgm:spPr/>
    </dgm:pt>
    <dgm:pt modelId="{9DAE4E7E-9A9F-49EC-BEC6-D219768FA642}" type="pres">
      <dgm:prSet presAssocID="{DCA84C21-47FB-4B9D-8DCE-B3693F50C518}" presName="parTxOnly" presStyleLbl="node1" presStyleIdx="2" presStyleCnt="3">
        <dgm:presLayoutVars>
          <dgm:chMax val="0"/>
          <dgm:chPref val="0"/>
          <dgm:bulletEnabled val="1"/>
        </dgm:presLayoutVars>
      </dgm:prSet>
      <dgm:spPr/>
    </dgm:pt>
  </dgm:ptLst>
  <dgm:cxnLst>
    <dgm:cxn modelId="{34BC7C12-07E0-498F-A2FB-262C8FF980A3}" srcId="{4D8E205D-4A82-44A0-92EC-6783CB50F372}" destId="{D972428A-BEE3-4150-AE6D-1BE8AAFFE9A2}" srcOrd="0" destOrd="0" parTransId="{D743F531-B38A-498C-A506-A7CE1203E4C1}" sibTransId="{1ABAAC4F-D9FA-495B-BEA6-276D3E1D021C}"/>
    <dgm:cxn modelId="{493EF35F-BA26-40ED-95BD-3ABFB37E5523}" srcId="{4D8E205D-4A82-44A0-92EC-6783CB50F372}" destId="{7150A3EB-40F7-4E08-8F08-BC475CF8554C}" srcOrd="1" destOrd="0" parTransId="{E69E3C39-C5D9-4DF1-966B-E7148D5CB1CD}" sibTransId="{DB202141-7554-48B6-81C2-BA2DD973B08A}"/>
    <dgm:cxn modelId="{1B295844-B1DB-4AB2-9A8A-AC18B8D35844}" srcId="{4D8E205D-4A82-44A0-92EC-6783CB50F372}" destId="{DCA84C21-47FB-4B9D-8DCE-B3693F50C518}" srcOrd="2" destOrd="0" parTransId="{7F264CDD-3994-4397-A18B-FC150B35133E}" sibTransId="{12159777-9BB3-49FD-B3FF-C96AA6519502}"/>
    <dgm:cxn modelId="{8BC92E75-CE89-4754-A81C-6F2C7EC48526}" type="presOf" srcId="{D972428A-BEE3-4150-AE6D-1BE8AAFFE9A2}" destId="{C60472D9-8F32-4F3C-8D5D-9A8525296989}" srcOrd="0" destOrd="0" presId="urn:microsoft.com/office/officeart/2005/8/layout/chevron1"/>
    <dgm:cxn modelId="{02E42378-B99E-444A-8FB2-B41ED7C6390F}" type="presOf" srcId="{7150A3EB-40F7-4E08-8F08-BC475CF8554C}" destId="{F1E82275-0AA6-4F5E-8287-499061494D5E}" srcOrd="0" destOrd="0" presId="urn:microsoft.com/office/officeart/2005/8/layout/chevron1"/>
    <dgm:cxn modelId="{1F41ED8F-8D29-4544-B474-6010EB8355CD}" type="presOf" srcId="{4D8E205D-4A82-44A0-92EC-6783CB50F372}" destId="{2A85215F-0839-4D02-88C1-9256F901AE74}" srcOrd="0" destOrd="0" presId="urn:microsoft.com/office/officeart/2005/8/layout/chevron1"/>
    <dgm:cxn modelId="{B4FF2ACF-F67C-4C2D-B807-AE9B823397FD}" type="presOf" srcId="{DCA84C21-47FB-4B9D-8DCE-B3693F50C518}" destId="{9DAE4E7E-9A9F-49EC-BEC6-D219768FA642}" srcOrd="0" destOrd="0" presId="urn:microsoft.com/office/officeart/2005/8/layout/chevron1"/>
    <dgm:cxn modelId="{76E54B2C-F3B0-4203-AFDC-EE18BB21F929}" type="presParOf" srcId="{2A85215F-0839-4D02-88C1-9256F901AE74}" destId="{C60472D9-8F32-4F3C-8D5D-9A8525296989}" srcOrd="0" destOrd="0" presId="urn:microsoft.com/office/officeart/2005/8/layout/chevron1"/>
    <dgm:cxn modelId="{518D28AE-7784-4D88-B5E2-3FECF5EA8992}" type="presParOf" srcId="{2A85215F-0839-4D02-88C1-9256F901AE74}" destId="{D392CEBF-C661-4AC7-B658-CE89708BB721}" srcOrd="1" destOrd="0" presId="urn:microsoft.com/office/officeart/2005/8/layout/chevron1"/>
    <dgm:cxn modelId="{A63FFE28-91A3-46BA-9C73-7EF4DFDC2DDC}" type="presParOf" srcId="{2A85215F-0839-4D02-88C1-9256F901AE74}" destId="{F1E82275-0AA6-4F5E-8287-499061494D5E}" srcOrd="2" destOrd="0" presId="urn:microsoft.com/office/officeart/2005/8/layout/chevron1"/>
    <dgm:cxn modelId="{683EF366-863F-479F-A201-22428FB9F4D3}" type="presParOf" srcId="{2A85215F-0839-4D02-88C1-9256F901AE74}" destId="{B4ACB417-8151-42E5-A678-50499C8B8A46}" srcOrd="3" destOrd="0" presId="urn:microsoft.com/office/officeart/2005/8/layout/chevron1"/>
    <dgm:cxn modelId="{EEA66EE3-DD3B-4AB5-A880-CEE7A230E3F8}" type="presParOf" srcId="{2A85215F-0839-4D02-88C1-9256F901AE74}" destId="{9DAE4E7E-9A9F-49EC-BEC6-D219768FA642}"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E610EB-C68A-4B17-B250-B18A9B1BD45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317A230-2B81-417E-878D-A96EA4A4D647}">
      <dgm:prSet phldrT="[Text]"/>
      <dgm:spPr/>
      <dgm:t>
        <a:bodyPr/>
        <a:lstStyle/>
        <a:p>
          <a:r>
            <a:rPr lang="en-US"/>
            <a:t>Raspberry Pi</a:t>
          </a:r>
        </a:p>
      </dgm:t>
    </dgm:pt>
    <dgm:pt modelId="{B856715B-9E51-4154-8A61-96BFD7F90763}" type="parTrans" cxnId="{1833D25A-E2AA-428D-971B-36B63FF0B1D4}">
      <dgm:prSet/>
      <dgm:spPr/>
      <dgm:t>
        <a:bodyPr/>
        <a:lstStyle/>
        <a:p>
          <a:endParaRPr lang="en-US"/>
        </a:p>
      </dgm:t>
    </dgm:pt>
    <dgm:pt modelId="{84173331-688E-44CE-874E-D0CA9D0D0783}" type="sibTrans" cxnId="{1833D25A-E2AA-428D-971B-36B63FF0B1D4}">
      <dgm:prSet/>
      <dgm:spPr/>
      <dgm:t>
        <a:bodyPr/>
        <a:lstStyle/>
        <a:p>
          <a:endParaRPr lang="en-US"/>
        </a:p>
      </dgm:t>
    </dgm:pt>
    <dgm:pt modelId="{D2B0B966-08E5-4D29-A49B-571B591B3373}">
      <dgm:prSet phldrT="[Text]"/>
      <dgm:spPr/>
      <dgm:t>
        <a:bodyPr/>
        <a:lstStyle/>
        <a:p>
          <a:r>
            <a:rPr lang="en-US"/>
            <a:t>Servo Controller</a:t>
          </a:r>
        </a:p>
      </dgm:t>
    </dgm:pt>
    <dgm:pt modelId="{5CC880BC-9547-4643-B6F7-3A31B89F6F37}" type="parTrans" cxnId="{02C71349-2C5E-482B-90E9-6966AD0BF227}">
      <dgm:prSet/>
      <dgm:spPr/>
      <dgm:t>
        <a:bodyPr/>
        <a:lstStyle/>
        <a:p>
          <a:endParaRPr lang="en-US"/>
        </a:p>
      </dgm:t>
    </dgm:pt>
    <dgm:pt modelId="{A2F63273-4E62-4BBB-AE80-57C2445FE5AF}" type="sibTrans" cxnId="{02C71349-2C5E-482B-90E9-6966AD0BF227}">
      <dgm:prSet/>
      <dgm:spPr/>
      <dgm:t>
        <a:bodyPr/>
        <a:lstStyle/>
        <a:p>
          <a:endParaRPr lang="en-US"/>
        </a:p>
      </dgm:t>
    </dgm:pt>
    <dgm:pt modelId="{F493D248-2EBB-4598-9ADF-097EEBCAC6B8}">
      <dgm:prSet phldrT="[Text]"/>
      <dgm:spPr/>
      <dgm:t>
        <a:bodyPr/>
        <a:lstStyle/>
        <a:p>
          <a:r>
            <a:rPr lang="en-US"/>
            <a:t>DC Motor Driver</a:t>
          </a:r>
        </a:p>
      </dgm:t>
    </dgm:pt>
    <dgm:pt modelId="{C4AE4BE7-0EDF-4650-8948-AC570BEEF601}" type="parTrans" cxnId="{DA9043D3-C13D-4F17-AAE8-13C661F520B0}">
      <dgm:prSet/>
      <dgm:spPr/>
      <dgm:t>
        <a:bodyPr/>
        <a:lstStyle/>
        <a:p>
          <a:endParaRPr lang="en-US"/>
        </a:p>
      </dgm:t>
    </dgm:pt>
    <dgm:pt modelId="{8C1BF41A-F214-4E51-A9CC-941C6F18A514}" type="sibTrans" cxnId="{DA9043D3-C13D-4F17-AAE8-13C661F520B0}">
      <dgm:prSet/>
      <dgm:spPr/>
      <dgm:t>
        <a:bodyPr/>
        <a:lstStyle/>
        <a:p>
          <a:endParaRPr lang="en-US"/>
        </a:p>
      </dgm:t>
    </dgm:pt>
    <dgm:pt modelId="{63A1FB7B-0450-4CCC-B601-6E934C9E1901}" type="pres">
      <dgm:prSet presAssocID="{33E610EB-C68A-4B17-B250-B18A9B1BD45F}" presName="Name0" presStyleCnt="0">
        <dgm:presLayoutVars>
          <dgm:chPref val="3"/>
          <dgm:dir/>
          <dgm:animLvl val="lvl"/>
          <dgm:resizeHandles/>
        </dgm:presLayoutVars>
      </dgm:prSet>
      <dgm:spPr/>
    </dgm:pt>
    <dgm:pt modelId="{729DA985-F12D-434A-9C7D-DCF62AF3CF40}" type="pres">
      <dgm:prSet presAssocID="{1317A230-2B81-417E-878D-A96EA4A4D647}" presName="horFlow" presStyleCnt="0"/>
      <dgm:spPr/>
    </dgm:pt>
    <dgm:pt modelId="{0EC4BCA9-9668-4787-9347-B493ADD20D1B}" type="pres">
      <dgm:prSet presAssocID="{1317A230-2B81-417E-878D-A96EA4A4D647}" presName="bigChev" presStyleLbl="node1" presStyleIdx="0" presStyleCnt="3"/>
      <dgm:spPr/>
    </dgm:pt>
    <dgm:pt modelId="{12D5F361-0CB5-42C6-87CE-F751CC97A7D2}" type="pres">
      <dgm:prSet presAssocID="{1317A230-2B81-417E-878D-A96EA4A4D647}" presName="vSp" presStyleCnt="0"/>
      <dgm:spPr/>
    </dgm:pt>
    <dgm:pt modelId="{2860732F-3CEE-46D1-8EAC-37DACF2D1022}" type="pres">
      <dgm:prSet presAssocID="{D2B0B966-08E5-4D29-A49B-571B591B3373}" presName="horFlow" presStyleCnt="0"/>
      <dgm:spPr/>
    </dgm:pt>
    <dgm:pt modelId="{946900BF-4DB5-491B-9DCA-8E36B261021E}" type="pres">
      <dgm:prSet presAssocID="{D2B0B966-08E5-4D29-A49B-571B591B3373}" presName="bigChev" presStyleLbl="node1" presStyleIdx="1" presStyleCnt="3"/>
      <dgm:spPr/>
    </dgm:pt>
    <dgm:pt modelId="{1B5D7012-0439-4808-9451-5ED9E11235C7}" type="pres">
      <dgm:prSet presAssocID="{D2B0B966-08E5-4D29-A49B-571B591B3373}" presName="vSp" presStyleCnt="0"/>
      <dgm:spPr/>
    </dgm:pt>
    <dgm:pt modelId="{ED15F4D1-0EEC-4BA5-A2FD-4CA4B29C0A37}" type="pres">
      <dgm:prSet presAssocID="{F493D248-2EBB-4598-9ADF-097EEBCAC6B8}" presName="horFlow" presStyleCnt="0"/>
      <dgm:spPr/>
    </dgm:pt>
    <dgm:pt modelId="{EEE4F0F5-ADDD-4B0D-9C80-72339895475F}" type="pres">
      <dgm:prSet presAssocID="{F493D248-2EBB-4598-9ADF-097EEBCAC6B8}" presName="bigChev" presStyleLbl="node1" presStyleIdx="2" presStyleCnt="3"/>
      <dgm:spPr/>
    </dgm:pt>
  </dgm:ptLst>
  <dgm:cxnLst>
    <dgm:cxn modelId="{EE3FAB06-E1E8-44BE-BF6B-DCC91DEFF236}" type="presOf" srcId="{F493D248-2EBB-4598-9ADF-097EEBCAC6B8}" destId="{EEE4F0F5-ADDD-4B0D-9C80-72339895475F}" srcOrd="0" destOrd="0" presId="urn:microsoft.com/office/officeart/2005/8/layout/lProcess3"/>
    <dgm:cxn modelId="{2A3A6E15-9BB2-4A70-AA64-A498785179B1}" type="presOf" srcId="{D2B0B966-08E5-4D29-A49B-571B591B3373}" destId="{946900BF-4DB5-491B-9DCA-8E36B261021E}" srcOrd="0" destOrd="0" presId="urn:microsoft.com/office/officeart/2005/8/layout/lProcess3"/>
    <dgm:cxn modelId="{D42CC72F-3C80-403F-A3D0-5038EA17B15E}" type="presOf" srcId="{33E610EB-C68A-4B17-B250-B18A9B1BD45F}" destId="{63A1FB7B-0450-4CCC-B601-6E934C9E1901}" srcOrd="0" destOrd="0" presId="urn:microsoft.com/office/officeart/2005/8/layout/lProcess3"/>
    <dgm:cxn modelId="{8A6CD746-FF13-4A66-BD16-F9553AFD956B}" type="presOf" srcId="{1317A230-2B81-417E-878D-A96EA4A4D647}" destId="{0EC4BCA9-9668-4787-9347-B493ADD20D1B}" srcOrd="0" destOrd="0" presId="urn:microsoft.com/office/officeart/2005/8/layout/lProcess3"/>
    <dgm:cxn modelId="{02C71349-2C5E-482B-90E9-6966AD0BF227}" srcId="{33E610EB-C68A-4B17-B250-B18A9B1BD45F}" destId="{D2B0B966-08E5-4D29-A49B-571B591B3373}" srcOrd="1" destOrd="0" parTransId="{5CC880BC-9547-4643-B6F7-3A31B89F6F37}" sibTransId="{A2F63273-4E62-4BBB-AE80-57C2445FE5AF}"/>
    <dgm:cxn modelId="{1833D25A-E2AA-428D-971B-36B63FF0B1D4}" srcId="{33E610EB-C68A-4B17-B250-B18A9B1BD45F}" destId="{1317A230-2B81-417E-878D-A96EA4A4D647}" srcOrd="0" destOrd="0" parTransId="{B856715B-9E51-4154-8A61-96BFD7F90763}" sibTransId="{84173331-688E-44CE-874E-D0CA9D0D0783}"/>
    <dgm:cxn modelId="{DA9043D3-C13D-4F17-AAE8-13C661F520B0}" srcId="{33E610EB-C68A-4B17-B250-B18A9B1BD45F}" destId="{F493D248-2EBB-4598-9ADF-097EEBCAC6B8}" srcOrd="2" destOrd="0" parTransId="{C4AE4BE7-0EDF-4650-8948-AC570BEEF601}" sibTransId="{8C1BF41A-F214-4E51-A9CC-941C6F18A514}"/>
    <dgm:cxn modelId="{F8B7A57C-CC32-467D-A05C-B5A75738574F}" type="presParOf" srcId="{63A1FB7B-0450-4CCC-B601-6E934C9E1901}" destId="{729DA985-F12D-434A-9C7D-DCF62AF3CF40}" srcOrd="0" destOrd="0" presId="urn:microsoft.com/office/officeart/2005/8/layout/lProcess3"/>
    <dgm:cxn modelId="{450D48CD-AAC2-4822-8258-B969000A8233}" type="presParOf" srcId="{729DA985-F12D-434A-9C7D-DCF62AF3CF40}" destId="{0EC4BCA9-9668-4787-9347-B493ADD20D1B}" srcOrd="0" destOrd="0" presId="urn:microsoft.com/office/officeart/2005/8/layout/lProcess3"/>
    <dgm:cxn modelId="{CA03BEC4-8049-41ED-9389-51296219863B}" type="presParOf" srcId="{63A1FB7B-0450-4CCC-B601-6E934C9E1901}" destId="{12D5F361-0CB5-42C6-87CE-F751CC97A7D2}" srcOrd="1" destOrd="0" presId="urn:microsoft.com/office/officeart/2005/8/layout/lProcess3"/>
    <dgm:cxn modelId="{8639D6C6-9287-4593-A329-6FF6D7220890}" type="presParOf" srcId="{63A1FB7B-0450-4CCC-B601-6E934C9E1901}" destId="{2860732F-3CEE-46D1-8EAC-37DACF2D1022}" srcOrd="2" destOrd="0" presId="urn:microsoft.com/office/officeart/2005/8/layout/lProcess3"/>
    <dgm:cxn modelId="{BB729204-6A96-447A-A462-9C386850492D}" type="presParOf" srcId="{2860732F-3CEE-46D1-8EAC-37DACF2D1022}" destId="{946900BF-4DB5-491B-9DCA-8E36B261021E}" srcOrd="0" destOrd="0" presId="urn:microsoft.com/office/officeart/2005/8/layout/lProcess3"/>
    <dgm:cxn modelId="{29EF586F-27AD-4AA7-8767-9009E8808744}" type="presParOf" srcId="{63A1FB7B-0450-4CCC-B601-6E934C9E1901}" destId="{1B5D7012-0439-4808-9451-5ED9E11235C7}" srcOrd="3" destOrd="0" presId="urn:microsoft.com/office/officeart/2005/8/layout/lProcess3"/>
    <dgm:cxn modelId="{A0112AA4-E949-48F3-B729-79A388C7CF12}" type="presParOf" srcId="{63A1FB7B-0450-4CCC-B601-6E934C9E1901}" destId="{ED15F4D1-0EEC-4BA5-A2FD-4CA4B29C0A37}" srcOrd="4" destOrd="0" presId="urn:microsoft.com/office/officeart/2005/8/layout/lProcess3"/>
    <dgm:cxn modelId="{E4D839AF-A386-456F-A131-D56FEB1557C2}" type="presParOf" srcId="{ED15F4D1-0EEC-4BA5-A2FD-4CA4B29C0A37}" destId="{EEE4F0F5-ADDD-4B0D-9C80-72339895475F}" srcOrd="0"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A92F-B14A-4733-9A02-CBA7AD0649B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AC572860-30E0-488E-8E7B-320BA2D222CF}">
      <dgm:prSet phldrT="[Text]"/>
      <dgm:spPr/>
      <dgm:t>
        <a:bodyPr/>
        <a:lstStyle/>
        <a:p>
          <a:r>
            <a:rPr lang="en-US"/>
            <a:t>Dual 18650 Li-Ion Cells</a:t>
          </a:r>
        </a:p>
      </dgm:t>
    </dgm:pt>
    <dgm:pt modelId="{316A706E-3314-4632-BD3A-188922ACF771}" type="parTrans" cxnId="{74F5A1A2-9C4E-4B5C-B2D6-1EEBE5AADA94}">
      <dgm:prSet/>
      <dgm:spPr/>
      <dgm:t>
        <a:bodyPr/>
        <a:lstStyle/>
        <a:p>
          <a:endParaRPr lang="en-US"/>
        </a:p>
      </dgm:t>
    </dgm:pt>
    <dgm:pt modelId="{74CF3BD2-46F9-4F4D-B10F-1A7B78B4C465}" type="sibTrans" cxnId="{74F5A1A2-9C4E-4B5C-B2D6-1EEBE5AADA94}">
      <dgm:prSet/>
      <dgm:spPr/>
      <dgm:t>
        <a:bodyPr/>
        <a:lstStyle/>
        <a:p>
          <a:endParaRPr lang="en-US"/>
        </a:p>
      </dgm:t>
    </dgm:pt>
    <dgm:pt modelId="{CA28A968-AE92-415A-9A69-CC1E6E0B1086}">
      <dgm:prSet phldrT="[Text]"/>
      <dgm:spPr/>
      <dgm:t>
        <a:bodyPr/>
        <a:lstStyle/>
        <a:p>
          <a:r>
            <a:rPr lang="en-US"/>
            <a:t>AC Power Adapter</a:t>
          </a:r>
        </a:p>
      </dgm:t>
    </dgm:pt>
    <dgm:pt modelId="{B011DC68-17E5-4370-AF23-6BDAED71D0A0}" type="parTrans" cxnId="{6A55608E-AB9E-4D38-B55E-A3C9862ADA5C}">
      <dgm:prSet/>
      <dgm:spPr/>
      <dgm:t>
        <a:bodyPr/>
        <a:lstStyle/>
        <a:p>
          <a:endParaRPr lang="en-US"/>
        </a:p>
      </dgm:t>
    </dgm:pt>
    <dgm:pt modelId="{520AC362-7D72-4F07-AA4C-C665827456D0}" type="sibTrans" cxnId="{6A55608E-AB9E-4D38-B55E-A3C9862ADA5C}">
      <dgm:prSet/>
      <dgm:spPr/>
      <dgm:t>
        <a:bodyPr/>
        <a:lstStyle/>
        <a:p>
          <a:endParaRPr lang="en-US"/>
        </a:p>
      </dgm:t>
    </dgm:pt>
    <dgm:pt modelId="{2303E252-BDD2-4994-8CBD-F079A7A08F52}" type="pres">
      <dgm:prSet presAssocID="{A5B6A92F-B14A-4733-9A02-CBA7AD0649B6}" presName="Name0" presStyleCnt="0">
        <dgm:presLayoutVars>
          <dgm:chPref val="3"/>
          <dgm:dir/>
          <dgm:animLvl val="lvl"/>
          <dgm:resizeHandles/>
        </dgm:presLayoutVars>
      </dgm:prSet>
      <dgm:spPr/>
    </dgm:pt>
    <dgm:pt modelId="{3F3E9243-58D5-4D1D-B604-9872B3FC74BB}" type="pres">
      <dgm:prSet presAssocID="{AC572860-30E0-488E-8E7B-320BA2D222CF}" presName="horFlow" presStyleCnt="0"/>
      <dgm:spPr/>
    </dgm:pt>
    <dgm:pt modelId="{655BD9A0-DE51-4D6E-8DC0-609F2522FBE0}" type="pres">
      <dgm:prSet presAssocID="{AC572860-30E0-488E-8E7B-320BA2D222CF}" presName="bigChev" presStyleLbl="node1" presStyleIdx="0" presStyleCnt="2"/>
      <dgm:spPr/>
    </dgm:pt>
    <dgm:pt modelId="{0ADB88C0-2AE8-4DA0-9EFF-7CAF74F4D894}" type="pres">
      <dgm:prSet presAssocID="{AC572860-30E0-488E-8E7B-320BA2D222CF}" presName="vSp" presStyleCnt="0"/>
      <dgm:spPr/>
    </dgm:pt>
    <dgm:pt modelId="{C610EC0B-BFC2-44B1-872B-6E65084BE8EE}" type="pres">
      <dgm:prSet presAssocID="{CA28A968-AE92-415A-9A69-CC1E6E0B1086}" presName="horFlow" presStyleCnt="0"/>
      <dgm:spPr/>
    </dgm:pt>
    <dgm:pt modelId="{C1742204-22DB-49AA-8874-04E47697E3E0}" type="pres">
      <dgm:prSet presAssocID="{CA28A968-AE92-415A-9A69-CC1E6E0B1086}" presName="bigChev" presStyleLbl="node1" presStyleIdx="1" presStyleCnt="2"/>
      <dgm:spPr/>
    </dgm:pt>
  </dgm:ptLst>
  <dgm:cxnLst>
    <dgm:cxn modelId="{FEFEFE2E-95A0-4BC6-81F9-F29E83A10271}" type="presOf" srcId="{A5B6A92F-B14A-4733-9A02-CBA7AD0649B6}" destId="{2303E252-BDD2-4994-8CBD-F079A7A08F52}" srcOrd="0" destOrd="0" presId="urn:microsoft.com/office/officeart/2005/8/layout/lProcess3"/>
    <dgm:cxn modelId="{A1878B3C-7D14-4D7B-9A34-2B4897ABAF26}" type="presOf" srcId="{CA28A968-AE92-415A-9A69-CC1E6E0B1086}" destId="{C1742204-22DB-49AA-8874-04E47697E3E0}" srcOrd="0" destOrd="0" presId="urn:microsoft.com/office/officeart/2005/8/layout/lProcess3"/>
    <dgm:cxn modelId="{0B715180-4E65-434B-98E7-E5AC5B33830E}" type="presOf" srcId="{AC572860-30E0-488E-8E7B-320BA2D222CF}" destId="{655BD9A0-DE51-4D6E-8DC0-609F2522FBE0}" srcOrd="0" destOrd="0" presId="urn:microsoft.com/office/officeart/2005/8/layout/lProcess3"/>
    <dgm:cxn modelId="{6A55608E-AB9E-4D38-B55E-A3C9862ADA5C}" srcId="{A5B6A92F-B14A-4733-9A02-CBA7AD0649B6}" destId="{CA28A968-AE92-415A-9A69-CC1E6E0B1086}" srcOrd="1" destOrd="0" parTransId="{B011DC68-17E5-4370-AF23-6BDAED71D0A0}" sibTransId="{520AC362-7D72-4F07-AA4C-C665827456D0}"/>
    <dgm:cxn modelId="{74F5A1A2-9C4E-4B5C-B2D6-1EEBE5AADA94}" srcId="{A5B6A92F-B14A-4733-9A02-CBA7AD0649B6}" destId="{AC572860-30E0-488E-8E7B-320BA2D222CF}" srcOrd="0" destOrd="0" parTransId="{316A706E-3314-4632-BD3A-188922ACF771}" sibTransId="{74CF3BD2-46F9-4F4D-B10F-1A7B78B4C465}"/>
    <dgm:cxn modelId="{EFCE84B2-2AE2-45F5-B03C-44651A1B0999}" type="presParOf" srcId="{2303E252-BDD2-4994-8CBD-F079A7A08F52}" destId="{3F3E9243-58D5-4D1D-B604-9872B3FC74BB}" srcOrd="0" destOrd="0" presId="urn:microsoft.com/office/officeart/2005/8/layout/lProcess3"/>
    <dgm:cxn modelId="{8B81C518-D207-420D-AC9C-6FD94F233732}" type="presParOf" srcId="{3F3E9243-58D5-4D1D-B604-9872B3FC74BB}" destId="{655BD9A0-DE51-4D6E-8DC0-609F2522FBE0}" srcOrd="0" destOrd="0" presId="urn:microsoft.com/office/officeart/2005/8/layout/lProcess3"/>
    <dgm:cxn modelId="{3F8FE1C6-9341-4D9D-BB7D-58D6FCA3BC6D}" type="presParOf" srcId="{2303E252-BDD2-4994-8CBD-F079A7A08F52}" destId="{0ADB88C0-2AE8-4DA0-9EFF-7CAF74F4D894}" srcOrd="1" destOrd="0" presId="urn:microsoft.com/office/officeart/2005/8/layout/lProcess3"/>
    <dgm:cxn modelId="{279C3326-AB97-4B4D-9389-D220C8D074D0}" type="presParOf" srcId="{2303E252-BDD2-4994-8CBD-F079A7A08F52}" destId="{C610EC0B-BFC2-44B1-872B-6E65084BE8EE}" srcOrd="2" destOrd="0" presId="urn:microsoft.com/office/officeart/2005/8/layout/lProcess3"/>
    <dgm:cxn modelId="{49765141-72BF-4BF8-90D0-8087CC2AC25D}" type="presParOf" srcId="{C610EC0B-BFC2-44B1-872B-6E65084BE8EE}" destId="{C1742204-22DB-49AA-8874-04E47697E3E0}" srcOrd="0" destOrd="0" presId="urn:microsoft.com/office/officeart/2005/8/layout/lProcess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472D9-8F32-4F3C-8D5D-9A8525296989}">
      <dsp:nvSpPr>
        <dsp:cNvPr id="0" name=""/>
        <dsp:cNvSpPr/>
      </dsp:nvSpPr>
      <dsp:spPr>
        <a:xfrm>
          <a:off x="1339" y="1502419"/>
          <a:ext cx="1631900" cy="65276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7.4V</a:t>
          </a:r>
        </a:p>
      </dsp:txBody>
      <dsp:txXfrm>
        <a:off x="327719" y="1502419"/>
        <a:ext cx="979140" cy="652760"/>
      </dsp:txXfrm>
    </dsp:sp>
    <dsp:sp modelId="{F1E82275-0AA6-4F5E-8287-499061494D5E}">
      <dsp:nvSpPr>
        <dsp:cNvPr id="0" name=""/>
        <dsp:cNvSpPr/>
      </dsp:nvSpPr>
      <dsp:spPr>
        <a:xfrm>
          <a:off x="1470049" y="1502419"/>
          <a:ext cx="1631900" cy="65276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DC-DC Converter</a:t>
          </a:r>
        </a:p>
      </dsp:txBody>
      <dsp:txXfrm>
        <a:off x="1796429" y="1502419"/>
        <a:ext cx="979140" cy="652760"/>
      </dsp:txXfrm>
    </dsp:sp>
    <dsp:sp modelId="{9DAE4E7E-9A9F-49EC-BEC6-D219768FA642}">
      <dsp:nvSpPr>
        <dsp:cNvPr id="0" name=""/>
        <dsp:cNvSpPr/>
      </dsp:nvSpPr>
      <dsp:spPr>
        <a:xfrm>
          <a:off x="2938760" y="1502419"/>
          <a:ext cx="1631900" cy="65276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5V</a:t>
          </a:r>
        </a:p>
      </dsp:txBody>
      <dsp:txXfrm>
        <a:off x="3265140" y="1502419"/>
        <a:ext cx="979140" cy="65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BCA9-9668-4787-9347-B493ADD20D1B}">
      <dsp:nvSpPr>
        <dsp:cNvPr id="0" name=""/>
        <dsp:cNvSpPr/>
      </dsp:nvSpPr>
      <dsp:spPr>
        <a:xfrm>
          <a:off x="535781" y="1578"/>
          <a:ext cx="1976437" cy="79057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Raspberry Pi</a:t>
          </a:r>
        </a:p>
      </dsp:txBody>
      <dsp:txXfrm>
        <a:off x="931069" y="1578"/>
        <a:ext cx="1185862" cy="790575"/>
      </dsp:txXfrm>
    </dsp:sp>
    <dsp:sp modelId="{946900BF-4DB5-491B-9DCA-8E36B261021E}">
      <dsp:nvSpPr>
        <dsp:cNvPr id="0" name=""/>
        <dsp:cNvSpPr/>
      </dsp:nvSpPr>
      <dsp:spPr>
        <a:xfrm>
          <a:off x="535781" y="902833"/>
          <a:ext cx="1976437" cy="79057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Servo Controller</a:t>
          </a:r>
        </a:p>
      </dsp:txBody>
      <dsp:txXfrm>
        <a:off x="931069" y="902833"/>
        <a:ext cx="1185862" cy="790575"/>
      </dsp:txXfrm>
    </dsp:sp>
    <dsp:sp modelId="{EEE4F0F5-ADDD-4B0D-9C80-72339895475F}">
      <dsp:nvSpPr>
        <dsp:cNvPr id="0" name=""/>
        <dsp:cNvSpPr/>
      </dsp:nvSpPr>
      <dsp:spPr>
        <a:xfrm>
          <a:off x="535781" y="1804089"/>
          <a:ext cx="1976437" cy="79057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DC Motor Driver</a:t>
          </a:r>
        </a:p>
      </dsp:txBody>
      <dsp:txXfrm>
        <a:off x="931069" y="1804089"/>
        <a:ext cx="1185862" cy="790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BD9A0-DE51-4D6E-8DC0-609F2522FBE0}">
      <dsp:nvSpPr>
        <dsp:cNvPr id="0" name=""/>
        <dsp:cNvSpPr/>
      </dsp:nvSpPr>
      <dsp:spPr>
        <a:xfrm>
          <a:off x="0" y="51543"/>
          <a:ext cx="2435678" cy="97427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a:t>Dual 18650 Li-Ion Cells</a:t>
          </a:r>
        </a:p>
      </dsp:txBody>
      <dsp:txXfrm>
        <a:off x="487136" y="51543"/>
        <a:ext cx="1461407" cy="974271"/>
      </dsp:txXfrm>
    </dsp:sp>
    <dsp:sp modelId="{C1742204-22DB-49AA-8874-04E47697E3E0}">
      <dsp:nvSpPr>
        <dsp:cNvPr id="0" name=""/>
        <dsp:cNvSpPr/>
      </dsp:nvSpPr>
      <dsp:spPr>
        <a:xfrm>
          <a:off x="0" y="1162213"/>
          <a:ext cx="2435678" cy="97427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a:t>AC Power Adapter</a:t>
          </a:r>
        </a:p>
      </dsp:txBody>
      <dsp:txXfrm>
        <a:off x="487136" y="1162213"/>
        <a:ext cx="1461407" cy="9742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11/14/2018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11/14/2018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aleju/imgau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ode.com/" TargetMode="External"/><Relationship Id="rId2" Type="http://schemas.openxmlformats.org/officeDocument/2006/relationships/hyperlink" Target="https://mobaxterm.mobatek.net/" TargetMode="External"/><Relationship Id="rId1" Type="http://schemas.openxmlformats.org/officeDocument/2006/relationships/slideLayout" Target="../slideLayouts/slideLayout2.xml"/><Relationship Id="rId5" Type="http://schemas.openxmlformats.org/officeDocument/2006/relationships/hyperlink" Target="https://github.com/" TargetMode="External"/><Relationship Id="rId4" Type="http://schemas.openxmlformats.org/officeDocument/2006/relationships/hyperlink" Target="https://codeanywhere.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15.png"/><Relationship Id="rId16"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Self-driving vehicle</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Lessons learned from a Real-time image recognition project</a:t>
            </a:r>
          </a:p>
        </p:txBody>
      </p:sp>
      <p:sp>
        <p:nvSpPr>
          <p:cNvPr id="4" name="TextBox 3">
            <a:extLst>
              <a:ext uri="{FF2B5EF4-FFF2-40B4-BE49-F238E27FC236}">
                <a16:creationId xmlns:a16="http://schemas.microsoft.com/office/drawing/2014/main" id="{C8FD199F-F73D-41F9-9E94-69E8DA15822D}"/>
              </a:ext>
            </a:extLst>
          </p:cNvPr>
          <p:cNvSpPr txBox="1"/>
          <p:nvPr/>
        </p:nvSpPr>
        <p:spPr>
          <a:xfrm>
            <a:off x="8088702" y="583864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Gene </a:t>
            </a:r>
            <a:r>
              <a:rPr lang="en-US" dirty="0" err="1"/>
              <a:t>Olafsen</a:t>
            </a:r>
          </a:p>
        </p:txBody>
      </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B9C5-1EB8-4989-8479-1880D685D1A6}"/>
              </a:ext>
            </a:extLst>
          </p:cNvPr>
          <p:cNvSpPr>
            <a:spLocks noGrp="1"/>
          </p:cNvSpPr>
          <p:nvPr>
            <p:ph type="title"/>
          </p:nvPr>
        </p:nvSpPr>
        <p:spPr/>
        <p:txBody>
          <a:bodyPr/>
          <a:lstStyle/>
          <a:p>
            <a:r>
              <a:rPr lang="en-US" dirty="0"/>
              <a:t>Image augmentation</a:t>
            </a:r>
          </a:p>
        </p:txBody>
      </p:sp>
      <p:sp>
        <p:nvSpPr>
          <p:cNvPr id="3" name="Content Placeholder 2">
            <a:extLst>
              <a:ext uri="{FF2B5EF4-FFF2-40B4-BE49-F238E27FC236}">
                <a16:creationId xmlns:a16="http://schemas.microsoft.com/office/drawing/2014/main" id="{2DCFC036-4E21-49E5-A83F-A21BC7444576}"/>
              </a:ext>
            </a:extLst>
          </p:cNvPr>
          <p:cNvSpPr>
            <a:spLocks noGrp="1"/>
          </p:cNvSpPr>
          <p:nvPr>
            <p:ph idx="1"/>
          </p:nvPr>
        </p:nvSpPr>
        <p:spPr/>
        <p:txBody>
          <a:bodyPr vert="horz" lIns="91440" tIns="45720" rIns="91440" bIns="45720" rtlCol="0" anchor="t">
            <a:normAutofit/>
          </a:bodyPr>
          <a:lstStyle/>
          <a:p>
            <a:r>
              <a:rPr lang="en-US" dirty="0">
                <a:hlinkClick r:id="rId2"/>
              </a:rPr>
              <a:t>https://github.com/aleju/imgaug</a:t>
            </a:r>
            <a:endParaRPr lang="en-US"/>
          </a:p>
          <a:p>
            <a:endParaRPr lang="en-US" dirty="0"/>
          </a:p>
        </p:txBody>
      </p:sp>
      <p:pic>
        <p:nvPicPr>
          <p:cNvPr id="4" name="Picture 4" descr="A picture containing toy, LEGO, person, photo&#10;&#10;Description generated with very high confidence">
            <a:extLst>
              <a:ext uri="{FF2B5EF4-FFF2-40B4-BE49-F238E27FC236}">
                <a16:creationId xmlns:a16="http://schemas.microsoft.com/office/drawing/2014/main" id="{3D29EA97-C3F6-42A2-83E1-E408231D7CAA}"/>
              </a:ext>
            </a:extLst>
          </p:cNvPr>
          <p:cNvPicPr>
            <a:picLocks noChangeAspect="1"/>
          </p:cNvPicPr>
          <p:nvPr/>
        </p:nvPicPr>
        <p:blipFill>
          <a:blip r:embed="rId3"/>
          <a:stretch>
            <a:fillRect/>
          </a:stretch>
        </p:blipFill>
        <p:spPr>
          <a:xfrm>
            <a:off x="5848815" y="477644"/>
            <a:ext cx="5893419" cy="5893419"/>
          </a:xfrm>
          <a:prstGeom prst="rect">
            <a:avLst/>
          </a:prstGeom>
        </p:spPr>
      </p:pic>
    </p:spTree>
    <p:extLst>
      <p:ext uri="{BB962C8B-B14F-4D97-AF65-F5344CB8AC3E}">
        <p14:creationId xmlns:p14="http://schemas.microsoft.com/office/powerpoint/2010/main" val="182539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406A-2B70-4261-95FA-7CD9C30FB91D}"/>
              </a:ext>
            </a:extLst>
          </p:cNvPr>
          <p:cNvSpPr>
            <a:spLocks noGrp="1"/>
          </p:cNvSpPr>
          <p:nvPr>
            <p:ph type="title"/>
          </p:nvPr>
        </p:nvSpPr>
        <p:spPr/>
        <p:txBody>
          <a:bodyPr/>
          <a:lstStyle/>
          <a:p>
            <a:r>
              <a:rPr lang="en-US" dirty="0"/>
              <a:t>Code</a:t>
            </a:r>
          </a:p>
        </p:txBody>
      </p:sp>
      <p:sp>
        <p:nvSpPr>
          <p:cNvPr id="4" name="TextBox 3">
            <a:extLst>
              <a:ext uri="{FF2B5EF4-FFF2-40B4-BE49-F238E27FC236}">
                <a16:creationId xmlns:a16="http://schemas.microsoft.com/office/drawing/2014/main" id="{A7133BD5-8C68-4772-9991-3FF265D6E1C5}"/>
              </a:ext>
            </a:extLst>
          </p:cNvPr>
          <p:cNvSpPr txBox="1"/>
          <p:nvPr/>
        </p:nvSpPr>
        <p:spPr>
          <a:xfrm>
            <a:off x="2577791" y="1118839"/>
            <a:ext cx="9210907" cy="480131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sometime = lambda aug: iaa.Sometimes(0.3, aug)</a:t>
            </a:r>
          </a:p>
          <a:p>
            <a:r>
              <a:rPr lang="en-US"/>
              <a:t>sequence = iaa.Sequential([ </a:t>
            </a:r>
          </a:p>
          <a:p>
            <a:r>
              <a:rPr lang="en-US" dirty="0"/>
              <a:t>   # blur images with a sigma between 0 and 3.0   </a:t>
            </a:r>
            <a:endParaRPr lang="en-US"/>
          </a:p>
          <a:p>
            <a:r>
              <a:rPr lang="en-US" dirty="0"/>
              <a:t>   sometime(iaa.GaussianBlur((0, 1.5))), </a:t>
            </a:r>
            <a:endParaRPr lang="en-US"/>
          </a:p>
          <a:p>
            <a:r>
              <a:rPr lang="en-US" dirty="0"/>
              <a:t>   # sharpen images</a:t>
            </a:r>
            <a:endParaRPr lang="en-US"/>
          </a:p>
          <a:p>
            <a:r>
              <a:rPr lang="en-US" dirty="0"/>
              <a:t>   sometime(iaa.Sharpen(alpha=(0, 1.0), lightness=(0.75, 1.5))), </a:t>
            </a:r>
            <a:endParaRPr lang="en-US"/>
          </a:p>
          <a:p>
            <a:r>
              <a:rPr lang="en-US" dirty="0"/>
              <a:t>   # add gaussian noise to images</a:t>
            </a:r>
            <a:endParaRPr lang="en-US"/>
          </a:p>
          <a:p>
            <a:r>
              <a:rPr lang="en-US" dirty="0"/>
              <a:t>   sometime(iaa.AdditiveGaussianNoise(loc=0, scale=(0.0, 3.), per_channel=0.5)), </a:t>
            </a:r>
            <a:endParaRPr lang="en-US"/>
          </a:p>
          <a:p>
            <a:r>
              <a:rPr lang="en-US" dirty="0"/>
              <a:t>   # randomly remove up to 10% of the pixels</a:t>
            </a:r>
            <a:endParaRPr lang="en-US"/>
          </a:p>
          <a:p>
            <a:r>
              <a:rPr lang="en-US" dirty="0"/>
              <a:t>   sometime(iaa.Dropout((0.0, 0.1))), </a:t>
            </a:r>
            <a:endParaRPr lang="en-US"/>
          </a:p>
          <a:p>
            <a:r>
              <a:rPr lang="en-US" dirty="0"/>
              <a:t>   # dropout variant</a:t>
            </a:r>
            <a:endParaRPr lang="en-US"/>
          </a:p>
          <a:p>
            <a:r>
              <a:rPr lang="en-US" dirty="0"/>
              <a:t>   sometime(iaa.CoarseDropout((0.10, 0.30), size_percent=(0.02, 0.05), per_channel=0.2)),</a:t>
            </a:r>
            <a:endParaRPr lang="en-US"/>
          </a:p>
          <a:p>
            <a:r>
              <a:rPr lang="en-US" dirty="0"/>
              <a:t>   # change brightness of images (by -10 to 10 of original value)</a:t>
            </a:r>
            <a:endParaRPr lang="en-US"/>
          </a:p>
          <a:p>
            <a:r>
              <a:rPr lang="en-US" dirty="0"/>
              <a:t>   sometime(iaa.Add((-10, 10), per_channel=0.5)), </a:t>
            </a:r>
            <a:endParaRPr lang="en-US"/>
          </a:p>
          <a:p>
            <a:r>
              <a:rPr lang="en-US"/>
              <a:t>],</a:t>
            </a:r>
          </a:p>
          <a:p>
            <a:r>
              <a:rPr lang="en-US"/>
              <a:t>random_order=True # do all of the above in random order</a:t>
            </a:r>
          </a:p>
          <a:p>
            <a:r>
              <a:rPr lang="en-US"/>
              <a:t>)</a:t>
            </a:r>
          </a:p>
        </p:txBody>
      </p:sp>
    </p:spTree>
    <p:extLst>
      <p:ext uri="{BB962C8B-B14F-4D97-AF65-F5344CB8AC3E}">
        <p14:creationId xmlns:p14="http://schemas.microsoft.com/office/powerpoint/2010/main" val="3066856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CA63-E407-4C3D-A2A5-AA2BA22E8462}"/>
              </a:ext>
            </a:extLst>
          </p:cNvPr>
          <p:cNvSpPr>
            <a:spLocks noGrp="1"/>
          </p:cNvSpPr>
          <p:nvPr>
            <p:ph type="title"/>
          </p:nvPr>
        </p:nvSpPr>
        <p:spPr/>
        <p:txBody>
          <a:bodyPr/>
          <a:lstStyle/>
          <a:p>
            <a:r>
              <a:rPr lang="en-US" dirty="0"/>
              <a:t>Model</a:t>
            </a:r>
          </a:p>
        </p:txBody>
      </p:sp>
      <p:sp>
        <p:nvSpPr>
          <p:cNvPr id="4" name="TextBox 3">
            <a:extLst>
              <a:ext uri="{FF2B5EF4-FFF2-40B4-BE49-F238E27FC236}">
                <a16:creationId xmlns:a16="http://schemas.microsoft.com/office/drawing/2014/main" id="{FADB8B28-50A0-4568-A7BF-8749F2AB9016}"/>
              </a:ext>
            </a:extLst>
          </p:cNvPr>
          <p:cNvSpPr txBox="1"/>
          <p:nvPr/>
        </p:nvSpPr>
        <p:spPr>
          <a:xfrm>
            <a:off x="2880731" y="449767"/>
            <a:ext cx="8335537" cy="62478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onsolas"/>
              </a:rPr>
              <a:t>Layer (type)                 Output Shape              Param #   </a:t>
            </a:r>
          </a:p>
          <a:p>
            <a:r>
              <a:rPr lang="en-US" sz="1600" dirty="0">
                <a:latin typeface="Consolas"/>
              </a:rPr>
              <a:t>=================================================================</a:t>
            </a:r>
          </a:p>
          <a:p>
            <a:r>
              <a:rPr lang="en-US" sz="1600" dirty="0">
                <a:latin typeface="Consolas"/>
              </a:rPr>
              <a:t>input_1 (</a:t>
            </a:r>
            <a:r>
              <a:rPr lang="en-US" sz="1600" dirty="0" err="1">
                <a:latin typeface="Consolas"/>
              </a:rPr>
              <a:t>InputLayer</a:t>
            </a:r>
            <a:r>
              <a:rPr lang="en-US" sz="1600" dirty="0">
                <a:latin typeface="Consolas"/>
              </a:rPr>
              <a:t>)         (None, 80, 160, 3)        0         </a:t>
            </a:r>
          </a:p>
          <a:p>
            <a:r>
              <a:rPr lang="en-US" sz="1600" dirty="0">
                <a:latin typeface="Consolas"/>
              </a:rPr>
              <a:t>_________________________________________________________________</a:t>
            </a:r>
          </a:p>
          <a:p>
            <a:r>
              <a:rPr lang="en-US" sz="1600" dirty="0">
                <a:latin typeface="Consolas"/>
              </a:rPr>
              <a:t>conv2d_1 (Conv2D)            (None, 78, 156, 16)       736       </a:t>
            </a:r>
          </a:p>
          <a:p>
            <a:r>
              <a:rPr lang="en-US" sz="1600" dirty="0">
                <a:latin typeface="Consolas"/>
              </a:rPr>
              <a:t>_________________________________________________________________</a:t>
            </a:r>
          </a:p>
          <a:p>
            <a:r>
              <a:rPr lang="en-US" sz="1600" dirty="0">
                <a:latin typeface="Consolas"/>
              </a:rPr>
              <a:t>conv2d_2 (Conv2D)            (None, 76, 152, 16)       3856      </a:t>
            </a:r>
          </a:p>
          <a:p>
            <a:r>
              <a:rPr lang="en-US" sz="1600" dirty="0">
                <a:latin typeface="Consolas"/>
              </a:rPr>
              <a:t>_________________________________________________________________</a:t>
            </a:r>
          </a:p>
          <a:p>
            <a:r>
              <a:rPr lang="en-US" sz="1600" dirty="0">
                <a:latin typeface="Consolas"/>
              </a:rPr>
              <a:t>max_pooling2d_1 (MaxPooling2 (None, 19, 76, 16)        0         </a:t>
            </a:r>
          </a:p>
          <a:p>
            <a:r>
              <a:rPr lang="en-US" sz="1600" dirty="0">
                <a:latin typeface="Consolas"/>
              </a:rPr>
              <a:t>_________________________________________________________________</a:t>
            </a:r>
          </a:p>
          <a:p>
            <a:r>
              <a:rPr lang="en-US" sz="1600" dirty="0">
                <a:latin typeface="Consolas"/>
              </a:rPr>
              <a:t>conv2d_3 (Conv2D)            (None, 17, 72, 32)        7712      </a:t>
            </a:r>
          </a:p>
          <a:p>
            <a:r>
              <a:rPr lang="en-US" sz="1600" dirty="0">
                <a:latin typeface="Consolas"/>
              </a:rPr>
              <a:t>_________________________________________________________________</a:t>
            </a:r>
          </a:p>
          <a:p>
            <a:r>
              <a:rPr lang="en-US" sz="1600" dirty="0">
                <a:latin typeface="Consolas"/>
              </a:rPr>
              <a:t>conv2d_4 (Conv2D)            (None, 15, 68, 32)        15392     </a:t>
            </a:r>
          </a:p>
          <a:p>
            <a:r>
              <a:rPr lang="en-US" sz="1600" dirty="0">
                <a:latin typeface="Consolas"/>
              </a:rPr>
              <a:t>_________________________________________________________________</a:t>
            </a:r>
          </a:p>
          <a:p>
            <a:r>
              <a:rPr lang="en-US" sz="1600" dirty="0">
                <a:latin typeface="Consolas"/>
              </a:rPr>
              <a:t>max_pooling2d_2 (MaxPooling2 (None, 3, 34, 32)         0         </a:t>
            </a:r>
          </a:p>
          <a:p>
            <a:r>
              <a:rPr lang="en-US" sz="1600" dirty="0">
                <a:latin typeface="Consolas"/>
              </a:rPr>
              <a:t>_________________________________________________________________</a:t>
            </a:r>
          </a:p>
          <a:p>
            <a:r>
              <a:rPr lang="en-US" sz="1600" dirty="0">
                <a:latin typeface="Consolas"/>
              </a:rPr>
              <a:t>conv2d_5 (Conv2D)            (None, 3, 34, 4)          132       </a:t>
            </a:r>
          </a:p>
          <a:p>
            <a:r>
              <a:rPr lang="en-US" sz="1600" dirty="0">
                <a:latin typeface="Consolas"/>
              </a:rPr>
              <a:t>_________________________________________________________________</a:t>
            </a:r>
          </a:p>
          <a:p>
            <a:r>
              <a:rPr lang="en-US" sz="1600" dirty="0">
                <a:latin typeface="Consolas"/>
              </a:rPr>
              <a:t>flatten_1 (Flatten)          (None, 408)               0         </a:t>
            </a:r>
          </a:p>
          <a:p>
            <a:r>
              <a:rPr lang="en-US" sz="1600" dirty="0">
                <a:latin typeface="Consolas"/>
              </a:rPr>
              <a:t>_________________________________________________________________</a:t>
            </a:r>
          </a:p>
          <a:p>
            <a:r>
              <a:rPr lang="en-US" sz="1600" dirty="0">
                <a:latin typeface="Consolas"/>
              </a:rPr>
              <a:t>dense_1 (Dense)              (None, 1)                 409       </a:t>
            </a:r>
          </a:p>
          <a:p>
            <a:r>
              <a:rPr lang="en-US" sz="1600" dirty="0">
                <a:latin typeface="Consolas"/>
              </a:rPr>
              <a:t>=================================================================</a:t>
            </a:r>
          </a:p>
          <a:p>
            <a:r>
              <a:rPr lang="en-US" sz="1600" dirty="0">
                <a:latin typeface="Consolas"/>
              </a:rPr>
              <a:t>Total </a:t>
            </a:r>
            <a:r>
              <a:rPr lang="en-US" sz="1600" err="1">
                <a:latin typeface="Consolas"/>
              </a:rPr>
              <a:t>params</a:t>
            </a:r>
            <a:r>
              <a:rPr lang="en-US" sz="1600" dirty="0">
                <a:latin typeface="Consolas"/>
              </a:rPr>
              <a:t>: 28,237</a:t>
            </a:r>
          </a:p>
          <a:p>
            <a:r>
              <a:rPr lang="en-US" sz="1600" dirty="0">
                <a:latin typeface="Consolas"/>
              </a:rPr>
              <a:t>Trainable </a:t>
            </a:r>
            <a:r>
              <a:rPr lang="en-US" sz="1600" err="1">
                <a:latin typeface="Consolas"/>
              </a:rPr>
              <a:t>params</a:t>
            </a:r>
            <a:r>
              <a:rPr lang="en-US" sz="1600" dirty="0">
                <a:latin typeface="Consolas"/>
              </a:rPr>
              <a:t>: 28,237</a:t>
            </a:r>
          </a:p>
          <a:p>
            <a:r>
              <a:rPr lang="en-US" sz="1600" dirty="0">
                <a:latin typeface="Consolas"/>
              </a:rPr>
              <a:t>Non-trainable </a:t>
            </a:r>
            <a:r>
              <a:rPr lang="en-US" sz="1600" err="1">
                <a:latin typeface="Consolas"/>
              </a:rPr>
              <a:t>params</a:t>
            </a:r>
            <a:r>
              <a:rPr lang="en-US" sz="1600" dirty="0">
                <a:latin typeface="Consolas"/>
              </a:rPr>
              <a:t>: 0</a:t>
            </a:r>
          </a:p>
        </p:txBody>
      </p:sp>
    </p:spTree>
    <p:extLst>
      <p:ext uri="{BB962C8B-B14F-4D97-AF65-F5344CB8AC3E}">
        <p14:creationId xmlns:p14="http://schemas.microsoft.com/office/powerpoint/2010/main" val="311368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37AE-8FB8-49C9-843C-24AD95C71E1D}"/>
              </a:ext>
            </a:extLst>
          </p:cNvPr>
          <p:cNvSpPr>
            <a:spLocks noGrp="1"/>
          </p:cNvSpPr>
          <p:nvPr>
            <p:ph type="title"/>
          </p:nvPr>
        </p:nvSpPr>
        <p:spPr>
          <a:xfrm>
            <a:off x="1141413" y="51664"/>
            <a:ext cx="9905998" cy="1478570"/>
          </a:xfrm>
        </p:spPr>
        <p:txBody>
          <a:bodyPr/>
          <a:lstStyle/>
          <a:p>
            <a:r>
              <a:rPr lang="en-US" dirty="0"/>
              <a:t>network</a:t>
            </a:r>
          </a:p>
        </p:txBody>
      </p:sp>
      <p:sp>
        <p:nvSpPr>
          <p:cNvPr id="4" name="TextBox 3">
            <a:extLst>
              <a:ext uri="{FF2B5EF4-FFF2-40B4-BE49-F238E27FC236}">
                <a16:creationId xmlns:a16="http://schemas.microsoft.com/office/drawing/2014/main" id="{8A0748AF-B646-4D58-803D-091A688FC7CE}"/>
              </a:ext>
            </a:extLst>
          </p:cNvPr>
          <p:cNvSpPr txBox="1"/>
          <p:nvPr/>
        </p:nvSpPr>
        <p:spPr>
          <a:xfrm>
            <a:off x="802886" y="1118840"/>
            <a:ext cx="10567638" cy="526297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Consolas"/>
            </a:endParaRPr>
          </a:p>
          <a:p>
            <a:r>
              <a:rPr lang="en-US" sz="1600" dirty="0">
                <a:latin typeface="Consolas"/>
              </a:rPr>
              <a:t># Construct the network# </a:t>
            </a:r>
            <a:r>
              <a:rPr lang="en-US" sz="1600" dirty="0" err="1">
                <a:latin typeface="Consolas"/>
              </a:rPr>
              <a:t>Const</a:t>
            </a:r>
            <a:r>
              <a:rPr lang="en-US" sz="1600" dirty="0">
                <a:latin typeface="Consolas"/>
              </a:rPr>
              <a:t> </a:t>
            </a:r>
          </a:p>
          <a:p>
            <a:r>
              <a:rPr lang="en-US" sz="1600" dirty="0" err="1">
                <a:latin typeface="Consolas"/>
              </a:rPr>
              <a:t>image_inp</a:t>
            </a:r>
            <a:r>
              <a:rPr lang="en-US" sz="1600" dirty="0">
                <a:latin typeface="Consolas"/>
              </a:rPr>
              <a:t> = Input(shape=(FRAME_H, FRAME_W, 3))</a:t>
            </a:r>
          </a:p>
          <a:p>
            <a:endParaRPr lang="en-US" sz="1600">
              <a:latin typeface="Consolas"/>
            </a:endParaRPr>
          </a:p>
          <a:p>
            <a:r>
              <a:rPr lang="en-US" sz="1600" dirty="0">
                <a:latin typeface="Consolas"/>
              </a:rPr>
              <a:t>x = Conv2D(filters=16,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a:t>
            </a:r>
            <a:r>
              <a:rPr lang="en-US" sz="1600" dirty="0" err="1">
                <a:latin typeface="Consolas"/>
              </a:rPr>
              <a:t>image_inp</a:t>
            </a:r>
            <a:r>
              <a:rPr lang="en-US" sz="1600" dirty="0">
                <a:latin typeface="Consolas"/>
              </a:rPr>
              <a:t>)</a:t>
            </a:r>
          </a:p>
          <a:p>
            <a:r>
              <a:rPr lang="en-US" sz="1600" dirty="0">
                <a:latin typeface="Consolas"/>
              </a:rPr>
              <a:t>x = Conv2D(filters=16,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padding='valid')(x)</a:t>
            </a:r>
          </a:p>
          <a:p>
            <a:r>
              <a:rPr lang="en-US" sz="1600" dirty="0">
                <a:latin typeface="Consolas"/>
              </a:rPr>
              <a:t>x = MaxPooling2D((4, 2))(x)</a:t>
            </a:r>
          </a:p>
          <a:p>
            <a:endParaRPr lang="en-US" sz="1600">
              <a:latin typeface="Consolas"/>
            </a:endParaRPr>
          </a:p>
          <a:p>
            <a:r>
              <a:rPr lang="en-US" sz="1600" dirty="0">
                <a:latin typeface="Consolas"/>
              </a:rPr>
              <a:t>x = Conv2D(filters=32,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padding='valid')(x)</a:t>
            </a:r>
          </a:p>
          <a:p>
            <a:r>
              <a:rPr lang="en-US" sz="1600" dirty="0">
                <a:latin typeface="Consolas"/>
              </a:rPr>
              <a:t>x = Conv2D(filters=32,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padding='valid')(x)</a:t>
            </a:r>
          </a:p>
          <a:p>
            <a:r>
              <a:rPr lang="en-US" sz="1600" dirty="0">
                <a:latin typeface="Consolas"/>
              </a:rPr>
              <a:t>x = MaxPooling2D((4, 2))(x)</a:t>
            </a:r>
          </a:p>
          <a:p>
            <a:endParaRPr lang="en-US" sz="1600">
              <a:latin typeface="Consolas"/>
            </a:endParaRPr>
          </a:p>
          <a:p>
            <a:r>
              <a:rPr lang="en-US" sz="1600" dirty="0">
                <a:latin typeface="Consolas"/>
              </a:rPr>
              <a:t>x = Conv2D(filters=4,  </a:t>
            </a:r>
            <a:r>
              <a:rPr lang="en-US" sz="1600" dirty="0" err="1">
                <a:latin typeface="Consolas"/>
              </a:rPr>
              <a:t>kernel_size</a:t>
            </a:r>
            <a:r>
              <a:rPr lang="en-US" sz="1600" dirty="0">
                <a:latin typeface="Consolas"/>
              </a:rPr>
              <a:t>=(1, 1), activation='linear', padding='same')(x)</a:t>
            </a:r>
          </a:p>
          <a:p>
            <a:endParaRPr lang="en-US" sz="1600">
              <a:latin typeface="Consolas"/>
            </a:endParaRPr>
          </a:p>
          <a:p>
            <a:r>
              <a:rPr lang="en-US" sz="1600" dirty="0">
                <a:latin typeface="Consolas"/>
              </a:rPr>
              <a:t>x = Flatten()(x)</a:t>
            </a:r>
          </a:p>
          <a:p>
            <a:endParaRPr lang="en-US" sz="1600">
              <a:latin typeface="Consolas"/>
            </a:endParaRPr>
          </a:p>
          <a:p>
            <a:r>
              <a:rPr lang="en-US" sz="1600" dirty="0">
                <a:latin typeface="Consolas"/>
              </a:rPr>
              <a:t>x = Dense(1, activation='tanh', </a:t>
            </a:r>
            <a:r>
              <a:rPr lang="en-US" sz="1600" dirty="0" err="1">
                <a:latin typeface="Consolas"/>
              </a:rPr>
              <a:t>kernel_regularizer</a:t>
            </a:r>
            <a:r>
              <a:rPr lang="en-US" sz="1600" dirty="0">
                <a:latin typeface="Consolas"/>
              </a:rPr>
              <a:t>='l1')(x)</a:t>
            </a:r>
          </a:p>
          <a:p>
            <a:endParaRPr lang="en-US" sz="1600">
              <a:latin typeface="Consolas"/>
            </a:endParaRPr>
          </a:p>
          <a:p>
            <a:r>
              <a:rPr lang="en-US" sz="1600" dirty="0" err="1">
                <a:latin typeface="Consolas"/>
              </a:rPr>
              <a:t>angle_out</a:t>
            </a:r>
            <a:r>
              <a:rPr lang="en-US" sz="1600" dirty="0">
                <a:latin typeface="Consolas"/>
              </a:rPr>
              <a:t> = x</a:t>
            </a:r>
          </a:p>
          <a:p>
            <a:endParaRPr lang="en-US" sz="1600">
              <a:latin typeface="Consolas"/>
            </a:endParaRPr>
          </a:p>
          <a:p>
            <a:r>
              <a:rPr lang="en-US" sz="1600" dirty="0">
                <a:latin typeface="Consolas"/>
              </a:rPr>
              <a:t>model = Model(inputs=[</a:t>
            </a:r>
            <a:r>
              <a:rPr lang="en-US" sz="1600" dirty="0" err="1">
                <a:latin typeface="Consolas"/>
              </a:rPr>
              <a:t>image_inp</a:t>
            </a:r>
            <a:r>
              <a:rPr lang="en-US" sz="1600" dirty="0">
                <a:latin typeface="Consolas"/>
              </a:rPr>
              <a:t>], outputs=[</a:t>
            </a:r>
            <a:r>
              <a:rPr lang="en-US" sz="1600" dirty="0" err="1">
                <a:latin typeface="Consolas"/>
              </a:rPr>
              <a:t>angle_out</a:t>
            </a:r>
            <a:r>
              <a:rPr lang="en-US" sz="1600" dirty="0">
                <a:latin typeface="Consolas"/>
              </a:rPr>
              <a:t>])</a:t>
            </a:r>
          </a:p>
        </p:txBody>
      </p:sp>
    </p:spTree>
    <p:extLst>
      <p:ext uri="{BB962C8B-B14F-4D97-AF65-F5344CB8AC3E}">
        <p14:creationId xmlns:p14="http://schemas.microsoft.com/office/powerpoint/2010/main" val="89391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EA43-8564-4335-8EF1-1C50B41D9852}"/>
              </a:ext>
            </a:extLst>
          </p:cNvPr>
          <p:cNvSpPr>
            <a:spLocks noGrp="1"/>
          </p:cNvSpPr>
          <p:nvPr>
            <p:ph type="title"/>
          </p:nvPr>
        </p:nvSpPr>
        <p:spPr/>
        <p:txBody>
          <a:bodyPr/>
          <a:lstStyle/>
          <a:p>
            <a:r>
              <a:rPr lang="en-US" dirty="0"/>
              <a:t>collaborate</a:t>
            </a:r>
          </a:p>
        </p:txBody>
      </p:sp>
      <p:sp>
        <p:nvSpPr>
          <p:cNvPr id="3" name="Content Placeholder 2">
            <a:extLst>
              <a:ext uri="{FF2B5EF4-FFF2-40B4-BE49-F238E27FC236}">
                <a16:creationId xmlns:a16="http://schemas.microsoft.com/office/drawing/2014/main" id="{E128D590-CBEA-4CF7-AE96-DD97086C89BD}"/>
              </a:ext>
            </a:extLst>
          </p:cNvPr>
          <p:cNvSpPr>
            <a:spLocks noGrp="1"/>
          </p:cNvSpPr>
          <p:nvPr>
            <p:ph idx="1"/>
          </p:nvPr>
        </p:nvSpPr>
        <p:spPr/>
        <p:txBody>
          <a:bodyPr vert="horz" lIns="91440" tIns="45720" rIns="91440" bIns="45720" rtlCol="0" anchor="t">
            <a:normAutofit/>
          </a:bodyPr>
          <a:lstStyle/>
          <a:p>
            <a:r>
              <a:rPr lang="en-US" dirty="0"/>
              <a:t>Collect the image and steering training data during MW-MLG meetings!</a:t>
            </a:r>
          </a:p>
          <a:p>
            <a:r>
              <a:rPr lang="en-US" dirty="0"/>
              <a:t>Train the model.</a:t>
            </a:r>
          </a:p>
          <a:p>
            <a:r>
              <a:rPr lang="en-US" dirty="0"/>
              <a:t>Deploy the trained model and see how well it performs.</a:t>
            </a:r>
          </a:p>
          <a:p>
            <a:r>
              <a:rPr lang="en-US" dirty="0"/>
              <a:t>Make the training data public (GitHub).</a:t>
            </a:r>
          </a:p>
          <a:p>
            <a:r>
              <a:rPr lang="en-US" dirty="0"/>
              <a:t>Modify the model, train and deploy during future meetings.</a:t>
            </a:r>
          </a:p>
          <a:p>
            <a:endParaRPr lang="en-US" dirty="0"/>
          </a:p>
        </p:txBody>
      </p:sp>
    </p:spTree>
    <p:extLst>
      <p:ext uri="{BB962C8B-B14F-4D97-AF65-F5344CB8AC3E}">
        <p14:creationId xmlns:p14="http://schemas.microsoft.com/office/powerpoint/2010/main" val="368253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C078-485C-4F41-B671-6161B99D0904}"/>
              </a:ext>
            </a:extLst>
          </p:cNvPr>
          <p:cNvSpPr>
            <a:spLocks noGrp="1"/>
          </p:cNvSpPr>
          <p:nvPr>
            <p:ph type="title"/>
          </p:nvPr>
        </p:nvSpPr>
        <p:spPr/>
        <p:txBody>
          <a:bodyPr/>
          <a:lstStyle/>
          <a:p>
            <a:r>
              <a:rPr lang="en-US"/>
              <a:t>Future Enhancements </a:t>
            </a:r>
            <a:endParaRPr lang="en-US" dirty="0"/>
          </a:p>
        </p:txBody>
      </p:sp>
      <p:sp>
        <p:nvSpPr>
          <p:cNvPr id="3" name="Content Placeholder 2">
            <a:extLst>
              <a:ext uri="{FF2B5EF4-FFF2-40B4-BE49-F238E27FC236}">
                <a16:creationId xmlns:a16="http://schemas.microsoft.com/office/drawing/2014/main" id="{D951A787-6F42-47DF-A98E-C931B28A6ABE}"/>
              </a:ext>
            </a:extLst>
          </p:cNvPr>
          <p:cNvSpPr>
            <a:spLocks noGrp="1"/>
          </p:cNvSpPr>
          <p:nvPr>
            <p:ph idx="1"/>
          </p:nvPr>
        </p:nvSpPr>
        <p:spPr/>
        <p:txBody>
          <a:bodyPr vert="horz" lIns="91440" tIns="45720" rIns="91440" bIns="45720" rtlCol="0" anchor="t">
            <a:normAutofit/>
          </a:bodyPr>
          <a:lstStyle/>
          <a:p>
            <a:r>
              <a:rPr lang="en-US" dirty="0"/>
              <a:t>Modulate speed approaching a curve</a:t>
            </a:r>
          </a:p>
          <a:p>
            <a:r>
              <a:rPr lang="en-US" dirty="0"/>
              <a:t>Observe 'traffic' signs</a:t>
            </a:r>
          </a:p>
          <a:p>
            <a:r>
              <a:rPr lang="en-US" dirty="0"/>
              <a:t>Avoid obstacles</a:t>
            </a:r>
          </a:p>
          <a:p>
            <a:endParaRPr lang="en-US" dirty="0"/>
          </a:p>
        </p:txBody>
      </p:sp>
    </p:spTree>
    <p:extLst>
      <p:ext uri="{BB962C8B-B14F-4D97-AF65-F5344CB8AC3E}">
        <p14:creationId xmlns:p14="http://schemas.microsoft.com/office/powerpoint/2010/main" val="219709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CD39-5AB1-4B47-9590-F6F7A879FACB}"/>
              </a:ext>
            </a:extLst>
          </p:cNvPr>
          <p:cNvSpPr>
            <a:spLocks noGrp="1"/>
          </p:cNvSpPr>
          <p:nvPr>
            <p:ph type="title"/>
          </p:nvPr>
        </p:nvSpPr>
        <p:spPr/>
        <p:txBody>
          <a:bodyPr/>
          <a:lstStyle/>
          <a:p>
            <a:r>
              <a:rPr lang="en-US"/>
              <a:t>Toolchain</a:t>
            </a:r>
          </a:p>
        </p:txBody>
      </p:sp>
      <p:sp>
        <p:nvSpPr>
          <p:cNvPr id="3" name="Content Placeholder 2">
            <a:extLst>
              <a:ext uri="{FF2B5EF4-FFF2-40B4-BE49-F238E27FC236}">
                <a16:creationId xmlns:a16="http://schemas.microsoft.com/office/drawing/2014/main" id="{078771C1-3CC7-47A2-9380-430291ED1D8C}"/>
              </a:ext>
            </a:extLst>
          </p:cNvPr>
          <p:cNvSpPr>
            <a:spLocks noGrp="1"/>
          </p:cNvSpPr>
          <p:nvPr>
            <p:ph idx="1"/>
          </p:nvPr>
        </p:nvSpPr>
        <p:spPr/>
        <p:txBody>
          <a:bodyPr vert="horz" lIns="91440" tIns="45720" rIns="91440" bIns="45720" rtlCol="0" anchor="t">
            <a:normAutofit fontScale="92500" lnSpcReduction="10000"/>
          </a:bodyPr>
          <a:lstStyle/>
          <a:p>
            <a:r>
              <a:rPr lang="en-US"/>
              <a:t>MobaXterm – SSH Terminal and X-Windows Server</a:t>
            </a:r>
          </a:p>
          <a:p>
            <a:pPr lvl="1"/>
            <a:r>
              <a:rPr lang="en-US" dirty="0">
                <a:hlinkClick r:id="rId2"/>
              </a:rPr>
              <a:t>https://mobaxterm.mobatek.net/</a:t>
            </a:r>
          </a:p>
          <a:p>
            <a:r>
              <a:rPr lang="en-US"/>
              <a:t>Linnode – hosting</a:t>
            </a:r>
            <a:endParaRPr lang="en-US" dirty="0"/>
          </a:p>
          <a:p>
            <a:pPr lvl="1"/>
            <a:r>
              <a:rPr lang="en-US" dirty="0">
                <a:hlinkClick r:id="rId3"/>
              </a:rPr>
              <a:t>https://www.linode.com/</a:t>
            </a:r>
          </a:p>
          <a:p>
            <a:r>
              <a:rPr lang="en-US"/>
              <a:t>CodeAnywhere – Browser-based SSH, Text Editor</a:t>
            </a:r>
            <a:endParaRPr lang="en-US" dirty="0"/>
          </a:p>
          <a:p>
            <a:pPr lvl="1"/>
            <a:r>
              <a:rPr lang="en-US" dirty="0">
                <a:hlinkClick r:id="rId4"/>
              </a:rPr>
              <a:t>https://codeanywhere.com/</a:t>
            </a:r>
          </a:p>
          <a:p>
            <a:r>
              <a:rPr lang="en-US"/>
              <a:t>Git – Source/Data Repository</a:t>
            </a:r>
            <a:endParaRPr lang="en-US" dirty="0"/>
          </a:p>
          <a:p>
            <a:pPr lvl="1"/>
            <a:r>
              <a:rPr lang="en-US" dirty="0">
                <a:hlinkClick r:id="rId5"/>
              </a:rPr>
              <a:t>https://github.com/</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16478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9D4E-D6B4-4EEA-99A1-C7A960070B25}"/>
              </a:ext>
            </a:extLst>
          </p:cNvPr>
          <p:cNvSpPr>
            <a:spLocks noGrp="1"/>
          </p:cNvSpPr>
          <p:nvPr>
            <p:ph type="title"/>
          </p:nvPr>
        </p:nvSpPr>
        <p:spPr/>
        <p:txBody>
          <a:bodyPr/>
          <a:lstStyle/>
          <a:p>
            <a:r>
              <a:rPr lang="en-US"/>
              <a:t>Issues and lessons learned</a:t>
            </a:r>
            <a:endParaRPr lang="en-US" dirty="0"/>
          </a:p>
        </p:txBody>
      </p:sp>
      <p:sp>
        <p:nvSpPr>
          <p:cNvPr id="3" name="Content Placeholder 2">
            <a:extLst>
              <a:ext uri="{FF2B5EF4-FFF2-40B4-BE49-F238E27FC236}">
                <a16:creationId xmlns:a16="http://schemas.microsoft.com/office/drawing/2014/main" id="{EBF90E96-7B3B-4E61-8DE3-68275054A39C}"/>
              </a:ext>
            </a:extLst>
          </p:cNvPr>
          <p:cNvSpPr>
            <a:spLocks noGrp="1"/>
          </p:cNvSpPr>
          <p:nvPr>
            <p:ph idx="1"/>
          </p:nvPr>
        </p:nvSpPr>
        <p:spPr/>
        <p:txBody>
          <a:bodyPr vert="horz" lIns="91440" tIns="45720" rIns="91440" bIns="45720" rtlCol="0" anchor="t">
            <a:normAutofit/>
          </a:bodyPr>
          <a:lstStyle/>
          <a:p>
            <a:r>
              <a:rPr lang="en-US"/>
              <a:t>While this project is inspired by self-driving model car projects that already exist, there is nothing for the vehicle platform or controller which was selected.</a:t>
            </a:r>
          </a:p>
        </p:txBody>
      </p:sp>
    </p:spTree>
    <p:extLst>
      <p:ext uri="{BB962C8B-B14F-4D97-AF65-F5344CB8AC3E}">
        <p14:creationId xmlns:p14="http://schemas.microsoft.com/office/powerpoint/2010/main" val="341040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D299-59CF-4426-B0F2-693DE7849416}"/>
              </a:ext>
            </a:extLst>
          </p:cNvPr>
          <p:cNvSpPr>
            <a:spLocks noGrp="1"/>
          </p:cNvSpPr>
          <p:nvPr>
            <p:ph type="title"/>
          </p:nvPr>
        </p:nvSpPr>
        <p:spPr/>
        <p:txBody>
          <a:bodyPr/>
          <a:lstStyle/>
          <a:p>
            <a:r>
              <a:rPr lang="en-US"/>
              <a:t>Image capture</a:t>
            </a:r>
          </a:p>
        </p:txBody>
      </p:sp>
      <p:sp>
        <p:nvSpPr>
          <p:cNvPr id="3" name="Content Placeholder 2">
            <a:extLst>
              <a:ext uri="{FF2B5EF4-FFF2-40B4-BE49-F238E27FC236}">
                <a16:creationId xmlns:a16="http://schemas.microsoft.com/office/drawing/2014/main" id="{C778C8CE-7631-494D-9723-6F5C1B0FF93E}"/>
              </a:ext>
            </a:extLst>
          </p:cNvPr>
          <p:cNvSpPr>
            <a:spLocks noGrp="1"/>
          </p:cNvSpPr>
          <p:nvPr>
            <p:ph idx="1"/>
          </p:nvPr>
        </p:nvSpPr>
        <p:spPr>
          <a:xfrm>
            <a:off x="1141412" y="2249487"/>
            <a:ext cx="6167886" cy="3541714"/>
          </a:xfrm>
        </p:spPr>
        <p:txBody>
          <a:bodyPr vert="horz" lIns="91440" tIns="45720" rIns="91440" bIns="45720" rtlCol="0" anchor="t">
            <a:normAutofit/>
          </a:bodyPr>
          <a:lstStyle/>
          <a:p>
            <a:r>
              <a:rPr lang="en-US"/>
              <a:t>Initial attemps to capture training data failed miserably because images produced were too dark.</a:t>
            </a:r>
            <a:endParaRPr lang="en-US" dirty="0"/>
          </a:p>
          <a:p>
            <a:r>
              <a:rPr lang="en-US"/>
              <a:t>To correct the issue, a number of very bright LED 'headlights' were added to the vehicle.</a:t>
            </a:r>
            <a:endParaRPr lang="en-US" dirty="0"/>
          </a:p>
        </p:txBody>
      </p:sp>
      <p:pic>
        <p:nvPicPr>
          <p:cNvPr id="4" name="Picture 4">
            <a:extLst>
              <a:ext uri="{FF2B5EF4-FFF2-40B4-BE49-F238E27FC236}">
                <a16:creationId xmlns:a16="http://schemas.microsoft.com/office/drawing/2014/main" id="{F7CA59C0-0700-4164-980D-3C0D8934D862}"/>
              </a:ext>
            </a:extLst>
          </p:cNvPr>
          <p:cNvPicPr>
            <a:picLocks noChangeAspect="1"/>
          </p:cNvPicPr>
          <p:nvPr/>
        </p:nvPicPr>
        <p:blipFill>
          <a:blip r:embed="rId2"/>
          <a:stretch>
            <a:fillRect/>
          </a:stretch>
        </p:blipFill>
        <p:spPr>
          <a:xfrm rot="5400000">
            <a:off x="6593457" y="1836285"/>
            <a:ext cx="5604294" cy="3171052"/>
          </a:xfrm>
          <a:prstGeom prst="rect">
            <a:avLst/>
          </a:prstGeom>
        </p:spPr>
      </p:pic>
    </p:spTree>
    <p:extLst>
      <p:ext uri="{BB962C8B-B14F-4D97-AF65-F5344CB8AC3E}">
        <p14:creationId xmlns:p14="http://schemas.microsoft.com/office/powerpoint/2010/main" val="211879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B28A-3C05-4A75-ADAD-7B04CC13422C}"/>
              </a:ext>
            </a:extLst>
          </p:cNvPr>
          <p:cNvSpPr>
            <a:spLocks noGrp="1"/>
          </p:cNvSpPr>
          <p:nvPr>
            <p:ph type="title"/>
          </p:nvPr>
        </p:nvSpPr>
        <p:spPr/>
        <p:txBody>
          <a:bodyPr/>
          <a:lstStyle/>
          <a:p>
            <a:r>
              <a:rPr lang="en-US"/>
              <a:t>POWERing the platform</a:t>
            </a:r>
          </a:p>
        </p:txBody>
      </p:sp>
      <p:sp>
        <p:nvSpPr>
          <p:cNvPr id="3" name="Content Placeholder 2">
            <a:extLst>
              <a:ext uri="{FF2B5EF4-FFF2-40B4-BE49-F238E27FC236}">
                <a16:creationId xmlns:a16="http://schemas.microsoft.com/office/drawing/2014/main" id="{30D1AE20-0F81-4D7F-B442-DBAB479F01D5}"/>
              </a:ext>
            </a:extLst>
          </p:cNvPr>
          <p:cNvSpPr>
            <a:spLocks noGrp="1"/>
          </p:cNvSpPr>
          <p:nvPr>
            <p:ph idx="1"/>
          </p:nvPr>
        </p:nvSpPr>
        <p:spPr>
          <a:xfrm>
            <a:off x="1141412" y="2249487"/>
            <a:ext cx="9905999" cy="3973034"/>
          </a:xfrm>
        </p:spPr>
        <p:txBody>
          <a:bodyPr vert="horz" lIns="91440" tIns="45720" rIns="91440" bIns="45720" rtlCol="0" anchor="t">
            <a:normAutofit/>
          </a:bodyPr>
          <a:lstStyle/>
          <a:p>
            <a:r>
              <a:rPr lang="en-US"/>
              <a:t>Developing the capture software and ultimately the program which will load the model and predict the steering angle must be debugged on the actual test vehicle.</a:t>
            </a:r>
          </a:p>
          <a:p>
            <a:r>
              <a:rPr lang="en-US"/>
              <a:t>For the time where engaging the motors is not necessary, the Raspberry Pi can be powered from another computer's USB port. </a:t>
            </a:r>
          </a:p>
          <a:p>
            <a:r>
              <a:rPr lang="en-US"/>
              <a:t>Testing the data capture with the steering and drive motors functioning reduces battery life to about 20 minutes.</a:t>
            </a:r>
          </a:p>
          <a:p>
            <a:r>
              <a:rPr lang="en-US"/>
              <a:t>Even with multiple batteries, it was difficult to work in a 20 minute window.</a:t>
            </a:r>
            <a:endParaRPr lang="en-US" dirty="0"/>
          </a:p>
        </p:txBody>
      </p:sp>
    </p:spTree>
    <p:extLst>
      <p:ext uri="{BB962C8B-B14F-4D97-AF65-F5344CB8AC3E}">
        <p14:creationId xmlns:p14="http://schemas.microsoft.com/office/powerpoint/2010/main" val="371396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9118-9348-4B62-AFD5-A44E4ACFEB79}"/>
              </a:ext>
            </a:extLst>
          </p:cNvPr>
          <p:cNvSpPr>
            <a:spLocks noGrp="1"/>
          </p:cNvSpPr>
          <p:nvPr>
            <p:ph type="title"/>
          </p:nvPr>
        </p:nvSpPr>
        <p:spPr/>
        <p:txBody>
          <a:bodyPr/>
          <a:lstStyle/>
          <a:p>
            <a:r>
              <a:rPr lang="en-US" dirty="0"/>
              <a:t>Hardware</a:t>
            </a:r>
          </a:p>
        </p:txBody>
      </p:sp>
      <p:pic>
        <p:nvPicPr>
          <p:cNvPr id="4" name="Picture 4" descr="A picture containing wall, sky&#10;&#10;Description generated with high confidence">
            <a:extLst>
              <a:ext uri="{FF2B5EF4-FFF2-40B4-BE49-F238E27FC236}">
                <a16:creationId xmlns:a16="http://schemas.microsoft.com/office/drawing/2014/main" id="{5F61CE7B-26BC-4A9F-A06D-5D3A658B948B}"/>
              </a:ext>
            </a:extLst>
          </p:cNvPr>
          <p:cNvPicPr>
            <a:picLocks noGrp="1" noChangeAspect="1"/>
          </p:cNvPicPr>
          <p:nvPr>
            <p:ph idx="1"/>
          </p:nvPr>
        </p:nvPicPr>
        <p:blipFill>
          <a:blip r:embed="rId2"/>
          <a:stretch>
            <a:fillRect/>
          </a:stretch>
        </p:blipFill>
        <p:spPr>
          <a:xfrm>
            <a:off x="1146158" y="2235110"/>
            <a:ext cx="3541714" cy="3541714"/>
          </a:xfrm>
          <a:prstGeom prst="rect">
            <a:avLst/>
          </a:prstGeom>
        </p:spPr>
      </p:pic>
      <p:sp>
        <p:nvSpPr>
          <p:cNvPr id="3" name="TextBox 2">
            <a:extLst>
              <a:ext uri="{FF2B5EF4-FFF2-40B4-BE49-F238E27FC236}">
                <a16:creationId xmlns:a16="http://schemas.microsoft.com/office/drawing/2014/main" id="{A61D5800-4B3C-4235-87AE-51C840A23181}"/>
              </a:ext>
            </a:extLst>
          </p:cNvPr>
          <p:cNvSpPr txBox="1"/>
          <p:nvPr/>
        </p:nvSpPr>
        <p:spPr>
          <a:xfrm>
            <a:off x="1144438" y="1726720"/>
            <a:ext cx="47128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Modified SunFounder </a:t>
            </a:r>
            <a:r>
              <a:rPr lang="en-US"/>
              <a:t>Rasperry Pi video car kit</a:t>
            </a:r>
          </a:p>
        </p:txBody>
      </p:sp>
      <p:pic>
        <p:nvPicPr>
          <p:cNvPr id="5" name="Picture 5" descr="A picture containing ground, outdoor, small&#10;&#10;Description generated with very high confidence">
            <a:extLst>
              <a:ext uri="{FF2B5EF4-FFF2-40B4-BE49-F238E27FC236}">
                <a16:creationId xmlns:a16="http://schemas.microsoft.com/office/drawing/2014/main" id="{EE8F7FB0-EBD6-46BF-93E8-EC849AFC0226}"/>
              </a:ext>
            </a:extLst>
          </p:cNvPr>
          <p:cNvPicPr>
            <a:picLocks noChangeAspect="1"/>
          </p:cNvPicPr>
          <p:nvPr/>
        </p:nvPicPr>
        <p:blipFill>
          <a:blip r:embed="rId3"/>
          <a:stretch>
            <a:fillRect/>
          </a:stretch>
        </p:blipFill>
        <p:spPr>
          <a:xfrm>
            <a:off x="5069457" y="2238851"/>
            <a:ext cx="6193766" cy="3559242"/>
          </a:xfrm>
          <a:prstGeom prst="rect">
            <a:avLst/>
          </a:prstGeom>
        </p:spPr>
      </p:pic>
    </p:spTree>
    <p:extLst>
      <p:ext uri="{BB962C8B-B14F-4D97-AF65-F5344CB8AC3E}">
        <p14:creationId xmlns:p14="http://schemas.microsoft.com/office/powerpoint/2010/main" val="4100157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DCC2E-5F5E-466D-8A59-E14538736772}"/>
              </a:ext>
            </a:extLst>
          </p:cNvPr>
          <p:cNvSpPr>
            <a:spLocks noGrp="1"/>
          </p:cNvSpPr>
          <p:nvPr>
            <p:ph type="title"/>
          </p:nvPr>
        </p:nvSpPr>
        <p:spPr/>
        <p:txBody>
          <a:bodyPr/>
          <a:lstStyle/>
          <a:p>
            <a:r>
              <a:rPr lang="en-US" dirty="0"/>
              <a:t>Power distribution</a:t>
            </a:r>
          </a:p>
        </p:txBody>
      </p:sp>
      <p:pic>
        <p:nvPicPr>
          <p:cNvPr id="4" name="Picture 4" descr="A picture containing indoor, lit, sitting&#10;&#10;Description generated with high confidence">
            <a:extLst>
              <a:ext uri="{FF2B5EF4-FFF2-40B4-BE49-F238E27FC236}">
                <a16:creationId xmlns:a16="http://schemas.microsoft.com/office/drawing/2014/main" id="{9271C21A-375C-4F8B-8A76-C6CED72CF251}"/>
              </a:ext>
            </a:extLst>
          </p:cNvPr>
          <p:cNvPicPr>
            <a:picLocks noChangeAspect="1"/>
          </p:cNvPicPr>
          <p:nvPr/>
        </p:nvPicPr>
        <p:blipFill>
          <a:blip r:embed="rId2"/>
          <a:stretch>
            <a:fillRect/>
          </a:stretch>
        </p:blipFill>
        <p:spPr>
          <a:xfrm>
            <a:off x="557778" y="4272438"/>
            <a:ext cx="1514475" cy="914400"/>
          </a:xfrm>
          <a:prstGeom prst="rect">
            <a:avLst/>
          </a:prstGeom>
        </p:spPr>
      </p:pic>
      <p:pic>
        <p:nvPicPr>
          <p:cNvPr id="6" name="Picture 6" descr="A picture containing indoor&#10;&#10;Description generated with high confidence">
            <a:extLst>
              <a:ext uri="{FF2B5EF4-FFF2-40B4-BE49-F238E27FC236}">
                <a16:creationId xmlns:a16="http://schemas.microsoft.com/office/drawing/2014/main" id="{5227C8DB-795E-4F2B-9DE7-054D8CDD9D9C}"/>
              </a:ext>
            </a:extLst>
          </p:cNvPr>
          <p:cNvPicPr>
            <a:picLocks noChangeAspect="1"/>
          </p:cNvPicPr>
          <p:nvPr/>
        </p:nvPicPr>
        <p:blipFill>
          <a:blip r:embed="rId3"/>
          <a:stretch>
            <a:fillRect/>
          </a:stretch>
        </p:blipFill>
        <p:spPr>
          <a:xfrm>
            <a:off x="126458" y="2755717"/>
            <a:ext cx="1514475" cy="1514475"/>
          </a:xfrm>
          <a:prstGeom prst="rect">
            <a:avLst/>
          </a:prstGeom>
        </p:spPr>
      </p:pic>
      <p:graphicFrame>
        <p:nvGraphicFramePr>
          <p:cNvPr id="8" name="Diagram 8">
            <a:extLst>
              <a:ext uri="{FF2B5EF4-FFF2-40B4-BE49-F238E27FC236}">
                <a16:creationId xmlns:a16="http://schemas.microsoft.com/office/drawing/2014/main" id="{E9D6C61C-FDB1-419C-A3D7-9402991FACC1}"/>
              </a:ext>
            </a:extLst>
          </p:cNvPr>
          <p:cNvGraphicFramePr/>
          <p:nvPr>
            <p:extLst>
              <p:ext uri="{D42A27DB-BD31-4B8C-83A1-F6EECF244321}">
                <p14:modId xmlns:p14="http://schemas.microsoft.com/office/powerpoint/2010/main" val="3695605502"/>
              </p:ext>
            </p:extLst>
          </p:nvPr>
        </p:nvGraphicFramePr>
        <p:xfrm>
          <a:off x="4210255" y="2166052"/>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4" name="Diagram 104">
            <a:extLst>
              <a:ext uri="{FF2B5EF4-FFF2-40B4-BE49-F238E27FC236}">
                <a16:creationId xmlns:a16="http://schemas.microsoft.com/office/drawing/2014/main" id="{C0F750E8-E498-4B6D-BFC8-422C3F8370FF}"/>
              </a:ext>
            </a:extLst>
          </p:cNvPr>
          <p:cNvGraphicFramePr/>
          <p:nvPr>
            <p:extLst>
              <p:ext uri="{D42A27DB-BD31-4B8C-83A1-F6EECF244321}">
                <p14:modId xmlns:p14="http://schemas.microsoft.com/office/powerpoint/2010/main" val="203738685"/>
              </p:ext>
            </p:extLst>
          </p:nvPr>
        </p:nvGraphicFramePr>
        <p:xfrm>
          <a:off x="8115505" y="2696731"/>
          <a:ext cx="3048000" cy="259624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35" name="Diagram 335">
            <a:extLst>
              <a:ext uri="{FF2B5EF4-FFF2-40B4-BE49-F238E27FC236}">
                <a16:creationId xmlns:a16="http://schemas.microsoft.com/office/drawing/2014/main" id="{E8780694-B77E-4B50-B982-B5A4BD66E930}"/>
              </a:ext>
            </a:extLst>
          </p:cNvPr>
          <p:cNvGraphicFramePr/>
          <p:nvPr>
            <p:extLst>
              <p:ext uri="{D42A27DB-BD31-4B8C-83A1-F6EECF244321}">
                <p14:modId xmlns:p14="http://schemas.microsoft.com/office/powerpoint/2010/main" val="3145736704"/>
              </p:ext>
            </p:extLst>
          </p:nvPr>
        </p:nvGraphicFramePr>
        <p:xfrm>
          <a:off x="1692934" y="2996087"/>
          <a:ext cx="2435679" cy="21880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980919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0EF0-6504-4FC0-9883-B1A235B73EB2}"/>
              </a:ext>
            </a:extLst>
          </p:cNvPr>
          <p:cNvSpPr>
            <a:spLocks noGrp="1"/>
          </p:cNvSpPr>
          <p:nvPr>
            <p:ph type="title"/>
          </p:nvPr>
        </p:nvSpPr>
        <p:spPr>
          <a:xfrm>
            <a:off x="1141413" y="618518"/>
            <a:ext cx="9905998" cy="1478570"/>
          </a:xfrm>
        </p:spPr>
        <p:txBody>
          <a:bodyPr/>
          <a:lstStyle/>
          <a:p>
            <a:r>
              <a:rPr lang="en-US" dirty="0"/>
              <a:t>DC Motor Driver</a:t>
            </a:r>
          </a:p>
        </p:txBody>
      </p:sp>
      <p:sp>
        <p:nvSpPr>
          <p:cNvPr id="3" name="Content Placeholder 2">
            <a:extLst>
              <a:ext uri="{FF2B5EF4-FFF2-40B4-BE49-F238E27FC236}">
                <a16:creationId xmlns:a16="http://schemas.microsoft.com/office/drawing/2014/main" id="{357F275A-F2D5-48AC-8CC0-0BC04267D20E}"/>
              </a:ext>
            </a:extLst>
          </p:cNvPr>
          <p:cNvSpPr>
            <a:spLocks noGrp="1"/>
          </p:cNvSpPr>
          <p:nvPr>
            <p:ph idx="1"/>
          </p:nvPr>
        </p:nvSpPr>
        <p:spPr>
          <a:xfrm>
            <a:off x="1141412" y="2249487"/>
            <a:ext cx="6681107" cy="3541714"/>
          </a:xfrm>
        </p:spPr>
        <p:txBody>
          <a:bodyPr vert="horz" lIns="91440" tIns="45720" rIns="91440" bIns="45720" rtlCol="0" anchor="t">
            <a:normAutofit lnSpcReduction="10000"/>
          </a:bodyPr>
          <a:lstStyle/>
          <a:p>
            <a:r>
              <a:rPr lang="en-US" dirty="0"/>
              <a:t>The driver is built based on 11 L298N. As a high-voltage and large-current chip for motor driving, encapsulated with 15 pins, the chip has a maximum operating voltage of 46V and an instant peak current of as high as 3A, with an operating current of 2A and rated power of 25W. Thus, it is completely capable of driving two low-power DC motors. </a:t>
            </a:r>
          </a:p>
        </p:txBody>
      </p:sp>
      <p:pic>
        <p:nvPicPr>
          <p:cNvPr id="4" name="Picture 4" descr="A picture containing lighter, outdoor&#10;&#10;Description generated with high confidence">
            <a:extLst>
              <a:ext uri="{FF2B5EF4-FFF2-40B4-BE49-F238E27FC236}">
                <a16:creationId xmlns:a16="http://schemas.microsoft.com/office/drawing/2014/main" id="{B867E821-B9CE-43AC-B0EF-6F9182729443}"/>
              </a:ext>
            </a:extLst>
          </p:cNvPr>
          <p:cNvPicPr>
            <a:picLocks noChangeAspect="1"/>
          </p:cNvPicPr>
          <p:nvPr/>
        </p:nvPicPr>
        <p:blipFill>
          <a:blip r:embed="rId2"/>
          <a:stretch>
            <a:fillRect/>
          </a:stretch>
        </p:blipFill>
        <p:spPr>
          <a:xfrm>
            <a:off x="8242732" y="2388067"/>
            <a:ext cx="2943225" cy="2929617"/>
          </a:xfrm>
          <a:prstGeom prst="rect">
            <a:avLst/>
          </a:prstGeom>
        </p:spPr>
      </p:pic>
    </p:spTree>
    <p:extLst>
      <p:ext uri="{BB962C8B-B14F-4D97-AF65-F5344CB8AC3E}">
        <p14:creationId xmlns:p14="http://schemas.microsoft.com/office/powerpoint/2010/main" val="119392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B378-2B28-4C93-8019-71EBD67C54D8}"/>
              </a:ext>
            </a:extLst>
          </p:cNvPr>
          <p:cNvSpPr>
            <a:spLocks noGrp="1"/>
          </p:cNvSpPr>
          <p:nvPr>
            <p:ph type="title"/>
          </p:nvPr>
        </p:nvSpPr>
        <p:spPr/>
        <p:txBody>
          <a:bodyPr/>
          <a:lstStyle/>
          <a:p>
            <a:r>
              <a:rPr lang="en-US" dirty="0"/>
              <a:t>Step-down dc-dc converter</a:t>
            </a:r>
          </a:p>
        </p:txBody>
      </p:sp>
      <p:sp>
        <p:nvSpPr>
          <p:cNvPr id="3" name="Content Placeholder 2">
            <a:extLst>
              <a:ext uri="{FF2B5EF4-FFF2-40B4-BE49-F238E27FC236}">
                <a16:creationId xmlns:a16="http://schemas.microsoft.com/office/drawing/2014/main" id="{DB26416F-0D55-4748-8FDB-B4CA8F1CDA47}"/>
              </a:ext>
            </a:extLst>
          </p:cNvPr>
          <p:cNvSpPr>
            <a:spLocks noGrp="1"/>
          </p:cNvSpPr>
          <p:nvPr>
            <p:ph idx="1"/>
          </p:nvPr>
        </p:nvSpPr>
        <p:spPr>
          <a:xfrm>
            <a:off x="1141412" y="2249487"/>
            <a:ext cx="6436178" cy="3541714"/>
          </a:xfrm>
        </p:spPr>
        <p:txBody>
          <a:bodyPr vert="horz" lIns="91440" tIns="45720" rIns="91440" bIns="45720" rtlCol="0" anchor="t">
            <a:normAutofit/>
          </a:bodyPr>
          <a:lstStyle/>
          <a:p>
            <a:r>
              <a:rPr lang="en-US" dirty="0"/>
              <a:t>Based on the chip XL1509, the module converts the battery output of 7.4V to 5V, so as 10 to supply power to Raspberry Pi and the servo. As a DC to DC converter IC, the chip has an input voltage ranging from 4.5V to 40V and generates an output voltage of 5V with a current of as high as 2A. </a:t>
            </a:r>
          </a:p>
        </p:txBody>
      </p:sp>
      <p:pic>
        <p:nvPicPr>
          <p:cNvPr id="4" name="Picture 4" descr="A circuit board&#10;&#10;Description generated with very high confidence">
            <a:extLst>
              <a:ext uri="{FF2B5EF4-FFF2-40B4-BE49-F238E27FC236}">
                <a16:creationId xmlns:a16="http://schemas.microsoft.com/office/drawing/2014/main" id="{AD5CD35F-139B-47EB-B959-CC95C01E37FD}"/>
              </a:ext>
            </a:extLst>
          </p:cNvPr>
          <p:cNvPicPr>
            <a:picLocks noChangeAspect="1"/>
          </p:cNvPicPr>
          <p:nvPr/>
        </p:nvPicPr>
        <p:blipFill>
          <a:blip r:embed="rId2"/>
          <a:stretch>
            <a:fillRect/>
          </a:stretch>
        </p:blipFill>
        <p:spPr>
          <a:xfrm>
            <a:off x="8262257" y="2549638"/>
            <a:ext cx="2743200" cy="2003654"/>
          </a:xfrm>
          <a:prstGeom prst="rect">
            <a:avLst/>
          </a:prstGeom>
        </p:spPr>
      </p:pic>
    </p:spTree>
    <p:extLst>
      <p:ext uri="{BB962C8B-B14F-4D97-AF65-F5344CB8AC3E}">
        <p14:creationId xmlns:p14="http://schemas.microsoft.com/office/powerpoint/2010/main" val="3285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88FD-51AD-4EDA-911E-B3B72420ACD2}"/>
              </a:ext>
            </a:extLst>
          </p:cNvPr>
          <p:cNvSpPr>
            <a:spLocks noGrp="1"/>
          </p:cNvSpPr>
          <p:nvPr>
            <p:ph type="title"/>
          </p:nvPr>
        </p:nvSpPr>
        <p:spPr/>
        <p:txBody>
          <a:bodyPr/>
          <a:lstStyle/>
          <a:p>
            <a:r>
              <a:rPr lang="en-US" dirty="0"/>
              <a:t>Initial training attempts</a:t>
            </a:r>
            <a:endParaRPr lang="en-US" dirty="0" err="1"/>
          </a:p>
        </p:txBody>
      </p:sp>
      <p:sp>
        <p:nvSpPr>
          <p:cNvPr id="3" name="Content Placeholder 2">
            <a:extLst>
              <a:ext uri="{FF2B5EF4-FFF2-40B4-BE49-F238E27FC236}">
                <a16:creationId xmlns:a16="http://schemas.microsoft.com/office/drawing/2014/main" id="{713DEE8A-8C2E-48C8-9FF7-D5623BE12DF3}"/>
              </a:ext>
            </a:extLst>
          </p:cNvPr>
          <p:cNvSpPr>
            <a:spLocks noGrp="1"/>
          </p:cNvSpPr>
          <p:nvPr>
            <p:ph idx="1"/>
          </p:nvPr>
        </p:nvSpPr>
        <p:spPr>
          <a:xfrm>
            <a:off x="1141412" y="2249487"/>
            <a:ext cx="6081622" cy="3541714"/>
          </a:xfrm>
        </p:spPr>
        <p:txBody>
          <a:bodyPr vert="horz" lIns="91440" tIns="45720" rIns="91440" bIns="45720" rtlCol="0" anchor="t">
            <a:normAutofit/>
          </a:bodyPr>
          <a:lstStyle/>
          <a:p>
            <a:r>
              <a:rPr lang="en-US" dirty="0"/>
              <a:t>I decided originally to provide a long continuous line on which to train the vehicle.</a:t>
            </a:r>
          </a:p>
          <a:p>
            <a:r>
              <a:rPr lang="en-US" dirty="0"/>
              <a:t>The gamepad controller is used to steer the vehicle as it collects images and steering angle information.</a:t>
            </a:r>
          </a:p>
        </p:txBody>
      </p:sp>
      <p:pic>
        <p:nvPicPr>
          <p:cNvPr id="4" name="Picture 4" descr="A circuit board&#10;&#10;Description generated with high confidence">
            <a:extLst>
              <a:ext uri="{FF2B5EF4-FFF2-40B4-BE49-F238E27FC236}">
                <a16:creationId xmlns:a16="http://schemas.microsoft.com/office/drawing/2014/main" id="{54F444F7-21A7-4116-98F6-9C26DA970824}"/>
              </a:ext>
            </a:extLst>
          </p:cNvPr>
          <p:cNvPicPr>
            <a:picLocks noChangeAspect="1"/>
          </p:cNvPicPr>
          <p:nvPr/>
        </p:nvPicPr>
        <p:blipFill>
          <a:blip r:embed="rId2"/>
          <a:stretch>
            <a:fillRect/>
          </a:stretch>
        </p:blipFill>
        <p:spPr>
          <a:xfrm rot="5400000">
            <a:off x="6464061" y="1663757"/>
            <a:ext cx="5992483" cy="3386713"/>
          </a:xfrm>
          <a:prstGeom prst="rect">
            <a:avLst/>
          </a:prstGeom>
        </p:spPr>
      </p:pic>
    </p:spTree>
    <p:extLst>
      <p:ext uri="{BB962C8B-B14F-4D97-AF65-F5344CB8AC3E}">
        <p14:creationId xmlns:p14="http://schemas.microsoft.com/office/powerpoint/2010/main" val="312010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D6F4-68C1-4AFA-AB2F-E0FFD7B91C9D}"/>
              </a:ext>
            </a:extLst>
          </p:cNvPr>
          <p:cNvSpPr>
            <a:spLocks noGrp="1"/>
          </p:cNvSpPr>
          <p:nvPr>
            <p:ph type="title"/>
          </p:nvPr>
        </p:nvSpPr>
        <p:spPr/>
        <p:txBody>
          <a:bodyPr/>
          <a:lstStyle/>
          <a:p>
            <a:r>
              <a:rPr lang="en-US" dirty="0"/>
              <a:t>Testing the model</a:t>
            </a:r>
          </a:p>
        </p:txBody>
      </p:sp>
      <p:sp>
        <p:nvSpPr>
          <p:cNvPr id="3" name="Content Placeholder 2">
            <a:extLst>
              <a:ext uri="{FF2B5EF4-FFF2-40B4-BE49-F238E27FC236}">
                <a16:creationId xmlns:a16="http://schemas.microsoft.com/office/drawing/2014/main" id="{F8C9FBE0-CC29-4A80-B760-73409747F2BF}"/>
              </a:ext>
            </a:extLst>
          </p:cNvPr>
          <p:cNvSpPr>
            <a:spLocks noGrp="1"/>
          </p:cNvSpPr>
          <p:nvPr>
            <p:ph idx="1"/>
          </p:nvPr>
        </p:nvSpPr>
        <p:spPr/>
        <p:txBody>
          <a:bodyPr vert="horz" lIns="91440" tIns="45720" rIns="91440" bIns="45720" rtlCol="0" anchor="t">
            <a:normAutofit/>
          </a:bodyPr>
          <a:lstStyle/>
          <a:p>
            <a:r>
              <a:rPr lang="en-US" dirty="0"/>
              <a:t>Upon collecting the data, training the model and observing instance execution- the steering response to visual input was ineffective. In fact, there was almost no steering response produced- no matter what input was provided to the camera. The steering servo simple shuttered with a seemingly random response to any input.</a:t>
            </a:r>
          </a:p>
        </p:txBody>
      </p:sp>
    </p:spTree>
    <p:extLst>
      <p:ext uri="{BB962C8B-B14F-4D97-AF65-F5344CB8AC3E}">
        <p14:creationId xmlns:p14="http://schemas.microsoft.com/office/powerpoint/2010/main" val="2134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78D5-A6CA-4762-81A3-CCD76DBDC0E9}"/>
              </a:ext>
            </a:extLst>
          </p:cNvPr>
          <p:cNvSpPr>
            <a:spLocks noGrp="1"/>
          </p:cNvSpPr>
          <p:nvPr>
            <p:ph type="title"/>
          </p:nvPr>
        </p:nvSpPr>
        <p:spPr/>
        <p:txBody>
          <a:bodyPr/>
          <a:lstStyle/>
          <a:p>
            <a:r>
              <a:rPr lang="en-US"/>
              <a:t>Training Data Analysis</a:t>
            </a:r>
          </a:p>
        </p:txBody>
      </p:sp>
      <p:sp>
        <p:nvSpPr>
          <p:cNvPr id="3" name="Content Placeholder 2">
            <a:extLst>
              <a:ext uri="{FF2B5EF4-FFF2-40B4-BE49-F238E27FC236}">
                <a16:creationId xmlns:a16="http://schemas.microsoft.com/office/drawing/2014/main" id="{FC2FBBEA-CC0E-42FB-A674-F2BE0F50EB3D}"/>
              </a:ext>
            </a:extLst>
          </p:cNvPr>
          <p:cNvSpPr>
            <a:spLocks noGrp="1"/>
          </p:cNvSpPr>
          <p:nvPr>
            <p:ph idx="1"/>
          </p:nvPr>
        </p:nvSpPr>
        <p:spPr>
          <a:xfrm>
            <a:off x="1141412" y="2263864"/>
            <a:ext cx="5535282" cy="3527337"/>
          </a:xfrm>
        </p:spPr>
        <p:txBody>
          <a:bodyPr vert="horz" lIns="91440" tIns="45720" rIns="91440" bIns="45720" rtlCol="0" anchor="t">
            <a:normAutofit fontScale="92500" lnSpcReduction="10000"/>
          </a:bodyPr>
          <a:lstStyle/>
          <a:p>
            <a:r>
              <a:rPr lang="en-US" dirty="0"/>
              <a:t>Upon collecting the data, training the model and observing instance execution- the steering response to visual </a:t>
            </a:r>
            <a:r>
              <a:rPr lang="en-US"/>
              <a:t>input was ineffective.</a:t>
            </a:r>
            <a:endParaRPr lang="en-US" dirty="0"/>
          </a:p>
          <a:p>
            <a:r>
              <a:rPr lang="en-US"/>
              <a:t>The data consisted of mostly 'straight' steering angle values.</a:t>
            </a:r>
            <a:endParaRPr lang="en-US" dirty="0"/>
          </a:p>
          <a:p>
            <a:r>
              <a:rPr lang="en-US"/>
              <a:t>Most of the driving is done in straight lines, with little continuous steering adjustment.</a:t>
            </a:r>
            <a:endParaRPr lang="en-US" dirty="0"/>
          </a:p>
          <a:p>
            <a:pPr marL="0" indent="0">
              <a:buNone/>
            </a:pPr>
            <a:endParaRPr lang="en-US" dirty="0"/>
          </a:p>
        </p:txBody>
      </p:sp>
      <p:cxnSp>
        <p:nvCxnSpPr>
          <p:cNvPr id="4" name="Connector: Curved 3">
            <a:extLst>
              <a:ext uri="{FF2B5EF4-FFF2-40B4-BE49-F238E27FC236}">
                <a16:creationId xmlns:a16="http://schemas.microsoft.com/office/drawing/2014/main" id="{F12D8A37-5D97-42BC-BFF2-9C4CD8C02C04}"/>
              </a:ext>
            </a:extLst>
          </p:cNvPr>
          <p:cNvCxnSpPr/>
          <p:nvPr/>
        </p:nvCxnSpPr>
        <p:spPr>
          <a:xfrm>
            <a:off x="7134048" y="2432649"/>
            <a:ext cx="3876134" cy="2424021"/>
          </a:xfrm>
          <a:prstGeom prst="curvedConnector3">
            <a:avLst/>
          </a:prstGeom>
          <a:ln w="57150"/>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9FD86B39-CBB6-4204-BA57-4E623E2AF722}"/>
              </a:ext>
            </a:extLst>
          </p:cNvPr>
          <p:cNvCxnSpPr/>
          <p:nvPr/>
        </p:nvCxnSpPr>
        <p:spPr>
          <a:xfrm>
            <a:off x="6788989" y="2332007"/>
            <a:ext cx="2352135" cy="454323"/>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E34BC09D-628F-4284-8ED6-0BED4CEAB046}"/>
              </a:ext>
            </a:extLst>
          </p:cNvPr>
          <p:cNvCxnSpPr>
            <a:cxnSpLocks/>
          </p:cNvCxnSpPr>
          <p:nvPr/>
        </p:nvCxnSpPr>
        <p:spPr>
          <a:xfrm>
            <a:off x="7493479" y="2274497"/>
            <a:ext cx="1877682" cy="1015039"/>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FE63C0FD-7478-40EB-937F-356808A3031D}"/>
              </a:ext>
            </a:extLst>
          </p:cNvPr>
          <p:cNvCxnSpPr>
            <a:cxnSpLocks/>
          </p:cNvCxnSpPr>
          <p:nvPr/>
        </p:nvCxnSpPr>
        <p:spPr>
          <a:xfrm>
            <a:off x="8269857" y="2605176"/>
            <a:ext cx="1086928" cy="986286"/>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E2334E87-7263-429F-9221-A18BA9143B66}"/>
              </a:ext>
            </a:extLst>
          </p:cNvPr>
          <p:cNvCxnSpPr>
            <a:cxnSpLocks/>
          </p:cNvCxnSpPr>
          <p:nvPr/>
        </p:nvCxnSpPr>
        <p:spPr>
          <a:xfrm flipH="1" flipV="1">
            <a:off x="8882331" y="2700065"/>
            <a:ext cx="393938" cy="1802922"/>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3B1C6163-0791-4325-9975-4DFAA745463B}"/>
              </a:ext>
            </a:extLst>
          </p:cNvPr>
          <p:cNvCxnSpPr>
            <a:cxnSpLocks/>
          </p:cNvCxnSpPr>
          <p:nvPr/>
        </p:nvCxnSpPr>
        <p:spPr>
          <a:xfrm flipH="1" flipV="1">
            <a:off x="8824822" y="3692103"/>
            <a:ext cx="1227827" cy="1141564"/>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72600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141C-E018-474E-B303-10937E99B273}"/>
              </a:ext>
            </a:extLst>
          </p:cNvPr>
          <p:cNvSpPr>
            <a:spLocks noGrp="1"/>
          </p:cNvSpPr>
          <p:nvPr>
            <p:ph type="title"/>
          </p:nvPr>
        </p:nvSpPr>
        <p:spPr/>
        <p:txBody>
          <a:bodyPr/>
          <a:lstStyle/>
          <a:p>
            <a:r>
              <a:rPr lang="en-US"/>
              <a:t>Practice driving circles</a:t>
            </a:r>
            <a:endParaRPr lang="en-US" dirty="0"/>
          </a:p>
        </p:txBody>
      </p:sp>
      <p:sp>
        <p:nvSpPr>
          <p:cNvPr id="3" name="Content Placeholder 2">
            <a:extLst>
              <a:ext uri="{FF2B5EF4-FFF2-40B4-BE49-F238E27FC236}">
                <a16:creationId xmlns:a16="http://schemas.microsoft.com/office/drawing/2014/main" id="{6AE4CAB0-B029-4229-B21C-FB0569BEF270}"/>
              </a:ext>
            </a:extLst>
          </p:cNvPr>
          <p:cNvSpPr>
            <a:spLocks noGrp="1"/>
          </p:cNvSpPr>
          <p:nvPr>
            <p:ph idx="1"/>
          </p:nvPr>
        </p:nvSpPr>
        <p:spPr>
          <a:xfrm>
            <a:off x="1141412" y="2249487"/>
            <a:ext cx="4902679" cy="3541714"/>
          </a:xfrm>
        </p:spPr>
        <p:txBody>
          <a:bodyPr vert="horz" lIns="91440" tIns="45720" rIns="91440" bIns="45720" rtlCol="0" anchor="t">
            <a:normAutofit lnSpcReduction="10000"/>
          </a:bodyPr>
          <a:lstStyle/>
          <a:p>
            <a:r>
              <a:rPr lang="en-US"/>
              <a:t>To capture many training instances with a 'large' steering angle, I decided to train the vehicle on circles of different radii.</a:t>
            </a:r>
          </a:p>
          <a:p>
            <a:r>
              <a:rPr lang="en-US"/>
              <a:t>The plan is to be able to apply roughly a continuous input to the variable steering for each of the different </a:t>
            </a:r>
            <a:r>
              <a:rPr lang="en-US" dirty="0"/>
              <a:t>radii.</a:t>
            </a:r>
          </a:p>
        </p:txBody>
      </p:sp>
      <p:sp>
        <p:nvSpPr>
          <p:cNvPr id="4" name="Oval 3">
            <a:extLst>
              <a:ext uri="{FF2B5EF4-FFF2-40B4-BE49-F238E27FC236}">
                <a16:creationId xmlns:a16="http://schemas.microsoft.com/office/drawing/2014/main" id="{C820020C-3787-4651-86BA-F679531D2B6C}"/>
              </a:ext>
            </a:extLst>
          </p:cNvPr>
          <p:cNvSpPr/>
          <p:nvPr/>
        </p:nvSpPr>
        <p:spPr>
          <a:xfrm>
            <a:off x="8298611" y="2792083"/>
            <a:ext cx="1604513" cy="160451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C4510A-7CF2-4CB4-8F50-7D0F350B5B46}"/>
              </a:ext>
            </a:extLst>
          </p:cNvPr>
          <p:cNvSpPr/>
          <p:nvPr/>
        </p:nvSpPr>
        <p:spPr>
          <a:xfrm>
            <a:off x="8039818" y="2533290"/>
            <a:ext cx="2122097" cy="212209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3BDD8C-559E-4E55-A41F-9B567D8E9D00}"/>
              </a:ext>
            </a:extLst>
          </p:cNvPr>
          <p:cNvSpPr/>
          <p:nvPr/>
        </p:nvSpPr>
        <p:spPr>
          <a:xfrm>
            <a:off x="7824158" y="2317630"/>
            <a:ext cx="2553418" cy="25534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2B5A332-F32C-4B6F-BFB0-44A5BB3FDE39}"/>
              </a:ext>
            </a:extLst>
          </p:cNvPr>
          <p:cNvSpPr/>
          <p:nvPr/>
        </p:nvSpPr>
        <p:spPr>
          <a:xfrm>
            <a:off x="7550987" y="2044460"/>
            <a:ext cx="3114134" cy="311413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060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961C-FC2B-402D-9DF1-9DECF6AC9AE6}"/>
              </a:ext>
            </a:extLst>
          </p:cNvPr>
          <p:cNvSpPr>
            <a:spLocks noGrp="1"/>
          </p:cNvSpPr>
          <p:nvPr>
            <p:ph type="title"/>
          </p:nvPr>
        </p:nvSpPr>
        <p:spPr>
          <a:xfrm>
            <a:off x="1141413" y="618518"/>
            <a:ext cx="9905998" cy="1478570"/>
          </a:xfrm>
        </p:spPr>
        <p:txBody>
          <a:bodyPr/>
          <a:lstStyle/>
          <a:p>
            <a:r>
              <a:rPr lang="en-US"/>
              <a:t>DATA cAPTURE</a:t>
            </a:r>
          </a:p>
        </p:txBody>
      </p:sp>
      <p:pic>
        <p:nvPicPr>
          <p:cNvPr id="4" name="Picture 4" descr="A picture containing floor&#10;&#10;Description generated with high confidence">
            <a:extLst>
              <a:ext uri="{FF2B5EF4-FFF2-40B4-BE49-F238E27FC236}">
                <a16:creationId xmlns:a16="http://schemas.microsoft.com/office/drawing/2014/main" id="{B5F54F2F-0BD7-4DE0-AFBA-23AE2E6EE915}"/>
              </a:ext>
            </a:extLst>
          </p:cNvPr>
          <p:cNvPicPr>
            <a:picLocks noGrp="1" noChangeAspect="1"/>
          </p:cNvPicPr>
          <p:nvPr>
            <p:ph idx="1"/>
          </p:nvPr>
        </p:nvPicPr>
        <p:blipFill>
          <a:blip r:embed="rId2"/>
          <a:stretch>
            <a:fillRect/>
          </a:stretch>
        </p:blipFill>
        <p:spPr>
          <a:xfrm>
            <a:off x="1055254" y="2177600"/>
            <a:ext cx="4959977" cy="2794092"/>
          </a:xfrm>
          <a:prstGeom prst="rect">
            <a:avLst/>
          </a:prstGeom>
        </p:spPr>
      </p:pic>
      <p:pic>
        <p:nvPicPr>
          <p:cNvPr id="6" name="Picture 7" descr="A close up of a device&#10;&#10;Description generated with high confidence">
            <a:extLst>
              <a:ext uri="{FF2B5EF4-FFF2-40B4-BE49-F238E27FC236}">
                <a16:creationId xmlns:a16="http://schemas.microsoft.com/office/drawing/2014/main" id="{6B8CC639-D6CA-4060-8072-B12551CE99DD}"/>
              </a:ext>
            </a:extLst>
          </p:cNvPr>
          <p:cNvPicPr>
            <a:picLocks noChangeAspect="1"/>
          </p:cNvPicPr>
          <p:nvPr/>
        </p:nvPicPr>
        <p:blipFill>
          <a:blip r:embed="rId3"/>
          <a:stretch>
            <a:fillRect/>
          </a:stretch>
        </p:blipFill>
        <p:spPr>
          <a:xfrm>
            <a:off x="6090249" y="3345907"/>
            <a:ext cx="5086709" cy="2869128"/>
          </a:xfrm>
          <a:prstGeom prst="rect">
            <a:avLst/>
          </a:prstGeom>
        </p:spPr>
      </p:pic>
    </p:spTree>
    <p:extLst>
      <p:ext uri="{BB962C8B-B14F-4D97-AF65-F5344CB8AC3E}">
        <p14:creationId xmlns:p14="http://schemas.microsoft.com/office/powerpoint/2010/main" val="193216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ABA3-53B5-467E-9DDB-D4118DD3132A}"/>
              </a:ext>
            </a:extLst>
          </p:cNvPr>
          <p:cNvSpPr>
            <a:spLocks noGrp="1"/>
          </p:cNvSpPr>
          <p:nvPr>
            <p:ph type="title"/>
          </p:nvPr>
        </p:nvSpPr>
        <p:spPr/>
        <p:txBody>
          <a:bodyPr/>
          <a:lstStyle/>
          <a:p>
            <a:r>
              <a:rPr lang="en-US"/>
              <a:t>Camera position</a:t>
            </a:r>
          </a:p>
        </p:txBody>
      </p:sp>
      <p:sp>
        <p:nvSpPr>
          <p:cNvPr id="3" name="Content Placeholder 2">
            <a:extLst>
              <a:ext uri="{FF2B5EF4-FFF2-40B4-BE49-F238E27FC236}">
                <a16:creationId xmlns:a16="http://schemas.microsoft.com/office/drawing/2014/main" id="{65EC969A-2F5D-4EBD-8972-7D32AE3B756C}"/>
              </a:ext>
            </a:extLst>
          </p:cNvPr>
          <p:cNvSpPr>
            <a:spLocks noGrp="1"/>
          </p:cNvSpPr>
          <p:nvPr>
            <p:ph idx="1"/>
          </p:nvPr>
        </p:nvSpPr>
        <p:spPr/>
        <p:txBody>
          <a:bodyPr vert="horz" lIns="91440" tIns="45720" rIns="91440" bIns="45720" rtlCol="0" anchor="t">
            <a:normAutofit/>
          </a:bodyPr>
          <a:lstStyle/>
          <a:p>
            <a:r>
              <a:rPr lang="en-US"/>
              <a:t>The camera was repositioned to 'look' lower toward the ground in front of the vehicle. This change was mde so that the car could respond to sharper turns.</a:t>
            </a:r>
          </a:p>
        </p:txBody>
      </p:sp>
    </p:spTree>
    <p:extLst>
      <p:ext uri="{BB962C8B-B14F-4D97-AF65-F5344CB8AC3E}">
        <p14:creationId xmlns:p14="http://schemas.microsoft.com/office/powerpoint/2010/main" val="78158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D081-7D18-4789-8803-B7FE9262DE60}"/>
              </a:ext>
            </a:extLst>
          </p:cNvPr>
          <p:cNvSpPr>
            <a:spLocks noGrp="1"/>
          </p:cNvSpPr>
          <p:nvPr>
            <p:ph type="title"/>
          </p:nvPr>
        </p:nvSpPr>
        <p:spPr/>
        <p:txBody>
          <a:bodyPr/>
          <a:lstStyle/>
          <a:p>
            <a:r>
              <a:rPr lang="en-US"/>
              <a:t>POWERED capture</a:t>
            </a:r>
          </a:p>
        </p:txBody>
      </p:sp>
      <p:sp>
        <p:nvSpPr>
          <p:cNvPr id="3" name="Content Placeholder 2">
            <a:extLst>
              <a:ext uri="{FF2B5EF4-FFF2-40B4-BE49-F238E27FC236}">
                <a16:creationId xmlns:a16="http://schemas.microsoft.com/office/drawing/2014/main" id="{A7FAF67D-15D9-467E-89B7-087EE47EDB1C}"/>
              </a:ext>
            </a:extLst>
          </p:cNvPr>
          <p:cNvSpPr>
            <a:spLocks noGrp="1"/>
          </p:cNvSpPr>
          <p:nvPr>
            <p:ph idx="1"/>
          </p:nvPr>
        </p:nvSpPr>
        <p:spPr/>
        <p:txBody>
          <a:bodyPr vert="horz" lIns="91440" tIns="45720" rIns="91440" bIns="45720" rtlCol="0" anchor="t">
            <a:normAutofit/>
          </a:bodyPr>
          <a:lstStyle/>
          <a:p>
            <a:r>
              <a:rPr lang="en-US"/>
              <a:t>Capturing a large number of training instances requires running the vehicle for extended periods of time... that means, no batteries.</a:t>
            </a:r>
          </a:p>
          <a:p>
            <a:r>
              <a:rPr lang="en-US"/>
              <a:t>For each circle- the vehicle is 'driven' clockwise for 2 or 3 revolutions and then counter-clockwise for 2 or 3 revolutions. This procedure captures labeled training data. Finally, the same circle is driven again 2 or 3 revolutions both clockwise and counterclockwise AGAIN to capture labeled validation data.</a:t>
            </a:r>
          </a:p>
          <a:p>
            <a:r>
              <a:rPr lang="en-US"/>
              <a:t>The radius of the circle is increased a set amount. (about 2-3 inches</a:t>
            </a:r>
            <a:r>
              <a:rPr lang="en-US" dirty="0"/>
              <a:t>)</a:t>
            </a:r>
          </a:p>
          <a:p>
            <a:pPr marL="0" indent="0">
              <a:buNone/>
            </a:pPr>
            <a:endParaRPr lang="en-US" dirty="0"/>
          </a:p>
        </p:txBody>
      </p:sp>
    </p:spTree>
    <p:extLst>
      <p:ext uri="{BB962C8B-B14F-4D97-AF65-F5344CB8AC3E}">
        <p14:creationId xmlns:p14="http://schemas.microsoft.com/office/powerpoint/2010/main" val="4058741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D4D1-8937-40DB-B44E-14F12AD6D100}"/>
              </a:ext>
            </a:extLst>
          </p:cNvPr>
          <p:cNvSpPr>
            <a:spLocks noGrp="1"/>
          </p:cNvSpPr>
          <p:nvPr>
            <p:ph type="title"/>
          </p:nvPr>
        </p:nvSpPr>
        <p:spPr/>
        <p:txBody>
          <a:bodyPr/>
          <a:lstStyle/>
          <a:p>
            <a:r>
              <a:rPr lang="en-US"/>
              <a:t>Single-board ARM-based computer</a:t>
            </a:r>
            <a:endParaRPr lang="en-US" dirty="0"/>
          </a:p>
        </p:txBody>
      </p:sp>
      <p:pic>
        <p:nvPicPr>
          <p:cNvPr id="4" name="Picture 4" descr="A circuit board&#10;&#10;Description generated with very high confidence">
            <a:extLst>
              <a:ext uri="{FF2B5EF4-FFF2-40B4-BE49-F238E27FC236}">
                <a16:creationId xmlns:a16="http://schemas.microsoft.com/office/drawing/2014/main" id="{CB1B6A9F-8409-4D43-AFD4-E177ABD162C1}"/>
              </a:ext>
            </a:extLst>
          </p:cNvPr>
          <p:cNvPicPr>
            <a:picLocks noGrp="1" noChangeAspect="1"/>
          </p:cNvPicPr>
          <p:nvPr>
            <p:ph idx="1"/>
          </p:nvPr>
        </p:nvPicPr>
        <p:blipFill>
          <a:blip r:embed="rId2"/>
          <a:stretch>
            <a:fillRect/>
          </a:stretch>
        </p:blipFill>
        <p:spPr>
          <a:xfrm>
            <a:off x="7310013" y="2102382"/>
            <a:ext cx="3541714" cy="3541714"/>
          </a:xfrm>
          <a:prstGeom prst="rect">
            <a:avLst/>
          </a:prstGeom>
        </p:spPr>
      </p:pic>
      <p:sp>
        <p:nvSpPr>
          <p:cNvPr id="3" name="TextBox 2">
            <a:extLst>
              <a:ext uri="{FF2B5EF4-FFF2-40B4-BE49-F238E27FC236}">
                <a16:creationId xmlns:a16="http://schemas.microsoft.com/office/drawing/2014/main" id="{77CCD971-832F-4967-942B-03E32962452F}"/>
              </a:ext>
            </a:extLst>
          </p:cNvPr>
          <p:cNvSpPr txBox="1"/>
          <p:nvPr/>
        </p:nvSpPr>
        <p:spPr>
          <a:xfrm>
            <a:off x="1331343" y="1827362"/>
            <a:ext cx="5719312" cy="36933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RaspberryPi 3</a:t>
            </a:r>
          </a:p>
          <a:p>
            <a:endParaRPr lang="en-US" dirty="0"/>
          </a:p>
          <a:p>
            <a:r>
              <a:rPr lang="en-US"/>
              <a:t>SoC: Broadcom BCM2837</a:t>
            </a:r>
          </a:p>
          <a:p>
            <a:r>
              <a:rPr lang="en-US"/>
              <a:t>CPU: 4× ARM Cortex-A53, 1.2GHz</a:t>
            </a:r>
          </a:p>
          <a:p>
            <a:r>
              <a:rPr lang="en-US"/>
              <a:t>GPU: Broadcom VideoCore IV</a:t>
            </a:r>
          </a:p>
          <a:p>
            <a:r>
              <a:rPr lang="en-US"/>
              <a:t>RAM: 1GB LPDDR2 (900 MHz)</a:t>
            </a:r>
          </a:p>
          <a:p>
            <a:r>
              <a:rPr lang="en-US"/>
              <a:t>Networking: 10/100 Ethernet, 2.4GHz 802.11n wireless</a:t>
            </a:r>
          </a:p>
          <a:p>
            <a:r>
              <a:rPr lang="en-US"/>
              <a:t>Bluetooth: Bluetooth 4.1 Classic, Bluetooth Low Energy</a:t>
            </a:r>
          </a:p>
          <a:p>
            <a:r>
              <a:rPr lang="en-US"/>
              <a:t>Storage: microSD</a:t>
            </a:r>
          </a:p>
          <a:p>
            <a:r>
              <a:rPr lang="en-US"/>
              <a:t>GPIO: 40-pin header, populated</a:t>
            </a:r>
          </a:p>
          <a:p>
            <a:r>
              <a:rPr lang="en-US"/>
              <a:t>Ports: HDMI, 3.5mm analogue audio-video jack, 4× USB 2.0, Ethernet, Camera Serial Interface (CSI), Display Serial Interface (DSI)</a:t>
            </a:r>
          </a:p>
        </p:txBody>
      </p:sp>
    </p:spTree>
    <p:extLst>
      <p:ext uri="{BB962C8B-B14F-4D97-AF65-F5344CB8AC3E}">
        <p14:creationId xmlns:p14="http://schemas.microsoft.com/office/powerpoint/2010/main" val="237888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9C5-F489-4181-A1DB-C77B288521F1}"/>
              </a:ext>
            </a:extLst>
          </p:cNvPr>
          <p:cNvSpPr>
            <a:spLocks noGrp="1"/>
          </p:cNvSpPr>
          <p:nvPr>
            <p:ph type="title"/>
          </p:nvPr>
        </p:nvSpPr>
        <p:spPr/>
        <p:txBody>
          <a:bodyPr/>
          <a:lstStyle/>
          <a:p>
            <a:r>
              <a:rPr lang="en-US"/>
              <a:t>Powered capture Rig</a:t>
            </a:r>
          </a:p>
        </p:txBody>
      </p:sp>
      <p:pic>
        <p:nvPicPr>
          <p:cNvPr id="4" name="Picture 4">
            <a:extLst>
              <a:ext uri="{FF2B5EF4-FFF2-40B4-BE49-F238E27FC236}">
                <a16:creationId xmlns:a16="http://schemas.microsoft.com/office/drawing/2014/main" id="{A2E42001-1037-4850-9EDC-09D318CA1D28}"/>
              </a:ext>
            </a:extLst>
          </p:cNvPr>
          <p:cNvPicPr>
            <a:picLocks noGrp="1" noChangeAspect="1"/>
          </p:cNvPicPr>
          <p:nvPr>
            <p:ph idx="1"/>
          </p:nvPr>
        </p:nvPicPr>
        <p:blipFill>
          <a:blip r:embed="rId2"/>
          <a:stretch>
            <a:fillRect/>
          </a:stretch>
        </p:blipFill>
        <p:spPr>
          <a:xfrm>
            <a:off x="2349217" y="2048204"/>
            <a:ext cx="7188466" cy="4059298"/>
          </a:xfrm>
          <a:prstGeom prst="rect">
            <a:avLst/>
          </a:prstGeom>
        </p:spPr>
      </p:pic>
    </p:spTree>
    <p:extLst>
      <p:ext uri="{BB962C8B-B14F-4D97-AF65-F5344CB8AC3E}">
        <p14:creationId xmlns:p14="http://schemas.microsoft.com/office/powerpoint/2010/main" val="686856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C050-BE72-48EF-A61E-F70E184D8077}"/>
              </a:ext>
            </a:extLst>
          </p:cNvPr>
          <p:cNvSpPr>
            <a:spLocks noGrp="1"/>
          </p:cNvSpPr>
          <p:nvPr>
            <p:ph type="title"/>
          </p:nvPr>
        </p:nvSpPr>
        <p:spPr/>
        <p:txBody>
          <a:bodyPr/>
          <a:lstStyle/>
          <a:p>
            <a:r>
              <a:rPr lang="en-US"/>
              <a:t>Capture, training, deploy steps</a:t>
            </a:r>
            <a:endParaRPr lang="en-US" dirty="0"/>
          </a:p>
        </p:txBody>
      </p:sp>
      <p:sp>
        <p:nvSpPr>
          <p:cNvPr id="3" name="Content Placeholder 2">
            <a:extLst>
              <a:ext uri="{FF2B5EF4-FFF2-40B4-BE49-F238E27FC236}">
                <a16:creationId xmlns:a16="http://schemas.microsoft.com/office/drawing/2014/main" id="{DAF94D77-A854-4A72-A3FB-545FC71882A7}"/>
              </a:ext>
            </a:extLst>
          </p:cNvPr>
          <p:cNvSpPr>
            <a:spLocks noGrp="1"/>
          </p:cNvSpPr>
          <p:nvPr>
            <p:ph idx="1"/>
          </p:nvPr>
        </p:nvSpPr>
        <p:spPr/>
        <p:txBody>
          <a:bodyPr vert="horz" lIns="91440" tIns="45720" rIns="91440" bIns="45720" rtlCol="0" anchor="t">
            <a:normAutofit/>
          </a:bodyPr>
          <a:lstStyle/>
          <a:p>
            <a:r>
              <a:rPr lang="en-US"/>
              <a:t>The data is captured to the RaspberryPi's SD card.</a:t>
            </a:r>
          </a:p>
          <a:p>
            <a:r>
              <a:rPr lang="en-US"/>
              <a:t>The training and validation data is uploaded to Github.</a:t>
            </a:r>
          </a:p>
          <a:p>
            <a:r>
              <a:rPr lang="en-US"/>
              <a:t>The Linode machine clones the data repository.</a:t>
            </a:r>
            <a:endParaRPr lang="en-US" dirty="0"/>
          </a:p>
          <a:p>
            <a:r>
              <a:rPr lang="en-US"/>
              <a:t>The model is trained and the weights.hdf5 file is</a:t>
            </a:r>
            <a:r>
              <a:rPr lang="en-US" dirty="0"/>
              <a:t> </a:t>
            </a:r>
            <a:r>
              <a:rPr lang="en-US"/>
              <a:t>uploaded to Github.</a:t>
            </a:r>
          </a:p>
          <a:p>
            <a:r>
              <a:rPr lang="en-US"/>
              <a:t>The weight file is retrieved from Github on the RaspberryPi.</a:t>
            </a:r>
          </a:p>
        </p:txBody>
      </p:sp>
    </p:spTree>
    <p:extLst>
      <p:ext uri="{BB962C8B-B14F-4D97-AF65-F5344CB8AC3E}">
        <p14:creationId xmlns:p14="http://schemas.microsoft.com/office/powerpoint/2010/main" val="3321912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2F-98D0-4E7C-8335-D7A8D13E08E9}"/>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1ECA0739-2897-4254-9EA8-3B487998E201}"/>
              </a:ext>
            </a:extLst>
          </p:cNvPr>
          <p:cNvSpPr>
            <a:spLocks noGrp="1"/>
          </p:cNvSpPr>
          <p:nvPr>
            <p:ph idx="1"/>
          </p:nvPr>
        </p:nvSpPr>
        <p:spPr/>
        <p:txBody>
          <a:bodyPr vert="horz" lIns="91440" tIns="45720" rIns="91440" bIns="45720" rtlCol="0" anchor="t">
            <a:normAutofit/>
          </a:bodyPr>
          <a:lstStyle/>
          <a:p>
            <a:r>
              <a:rPr lang="en-US" dirty="0"/>
              <a:t>Python</a:t>
            </a:r>
          </a:p>
          <a:p>
            <a:r>
              <a:rPr lang="en-US" err="1"/>
              <a:t>TensorFlow</a:t>
            </a:r>
          </a:p>
          <a:p>
            <a:r>
              <a:rPr lang="en-US" err="1"/>
              <a:t>Keras</a:t>
            </a:r>
          </a:p>
          <a:p>
            <a:r>
              <a:rPr lang="en-US"/>
              <a:t>OpenCV</a:t>
            </a:r>
            <a:endParaRPr lang="en-US" dirty="0"/>
          </a:p>
        </p:txBody>
      </p:sp>
    </p:spTree>
    <p:extLst>
      <p:ext uri="{BB962C8B-B14F-4D97-AF65-F5344CB8AC3E}">
        <p14:creationId xmlns:p14="http://schemas.microsoft.com/office/powerpoint/2010/main" val="175820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592D-8B19-4320-9170-FA6C8901DC92}"/>
              </a:ext>
            </a:extLst>
          </p:cNvPr>
          <p:cNvSpPr>
            <a:spLocks noGrp="1"/>
          </p:cNvSpPr>
          <p:nvPr>
            <p:ph type="title"/>
          </p:nvPr>
        </p:nvSpPr>
        <p:spPr/>
        <p:txBody>
          <a:bodyPr/>
          <a:lstStyle/>
          <a:p>
            <a:r>
              <a:rPr lang="en-US" dirty="0"/>
              <a:t>Develop a Model</a:t>
            </a:r>
          </a:p>
        </p:txBody>
      </p:sp>
      <p:sp>
        <p:nvSpPr>
          <p:cNvPr id="3" name="Content Placeholder 2">
            <a:extLst>
              <a:ext uri="{FF2B5EF4-FFF2-40B4-BE49-F238E27FC236}">
                <a16:creationId xmlns:a16="http://schemas.microsoft.com/office/drawing/2014/main" id="{2A79D230-99FA-40AE-8490-4742C78980E3}"/>
              </a:ext>
            </a:extLst>
          </p:cNvPr>
          <p:cNvSpPr>
            <a:spLocks noGrp="1"/>
          </p:cNvSpPr>
          <p:nvPr>
            <p:ph idx="1"/>
          </p:nvPr>
        </p:nvSpPr>
        <p:spPr>
          <a:xfrm>
            <a:off x="1141412" y="2249487"/>
            <a:ext cx="2973658" cy="3541714"/>
          </a:xfrm>
        </p:spPr>
        <p:txBody>
          <a:bodyPr vert="horz" lIns="91440" tIns="45720" rIns="91440" bIns="45720" rtlCol="0" anchor="t">
            <a:normAutofit/>
          </a:bodyPr>
          <a:lstStyle/>
          <a:p>
            <a:r>
              <a:rPr lang="en-US" dirty="0"/>
              <a:t>Follow a line...</a:t>
            </a:r>
          </a:p>
        </p:txBody>
      </p:sp>
      <p:pic>
        <p:nvPicPr>
          <p:cNvPr id="4" name="Picture 4">
            <a:extLst>
              <a:ext uri="{FF2B5EF4-FFF2-40B4-BE49-F238E27FC236}">
                <a16:creationId xmlns:a16="http://schemas.microsoft.com/office/drawing/2014/main" id="{83AA83A2-9A2B-470A-901F-EFE28339F29D}"/>
              </a:ext>
            </a:extLst>
          </p:cNvPr>
          <p:cNvPicPr>
            <a:picLocks noChangeAspect="1"/>
          </p:cNvPicPr>
          <p:nvPr/>
        </p:nvPicPr>
        <p:blipFill>
          <a:blip r:embed="rId2"/>
          <a:stretch>
            <a:fillRect/>
          </a:stretch>
        </p:blipFill>
        <p:spPr>
          <a:xfrm>
            <a:off x="1648520" y="2889903"/>
            <a:ext cx="8876370" cy="3057535"/>
          </a:xfrm>
          <a:prstGeom prst="rect">
            <a:avLst/>
          </a:prstGeom>
        </p:spPr>
      </p:pic>
    </p:spTree>
    <p:extLst>
      <p:ext uri="{BB962C8B-B14F-4D97-AF65-F5344CB8AC3E}">
        <p14:creationId xmlns:p14="http://schemas.microsoft.com/office/powerpoint/2010/main" val="403705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ABAD-1D21-413F-A59D-C2863155F836}"/>
              </a:ext>
            </a:extLst>
          </p:cNvPr>
          <p:cNvSpPr>
            <a:spLocks noGrp="1"/>
          </p:cNvSpPr>
          <p:nvPr>
            <p:ph type="title"/>
          </p:nvPr>
        </p:nvSpPr>
        <p:spPr/>
        <p:txBody>
          <a:bodyPr/>
          <a:lstStyle/>
          <a:p>
            <a:r>
              <a:rPr lang="en-US" dirty="0"/>
              <a:t>Drive with XBOX Controller</a:t>
            </a:r>
          </a:p>
        </p:txBody>
      </p:sp>
      <p:sp>
        <p:nvSpPr>
          <p:cNvPr id="3" name="Content Placeholder 2">
            <a:extLst>
              <a:ext uri="{FF2B5EF4-FFF2-40B4-BE49-F238E27FC236}">
                <a16:creationId xmlns:a16="http://schemas.microsoft.com/office/drawing/2014/main" id="{65694ED7-8D8B-4011-B149-73BBB2DA4896}"/>
              </a:ext>
            </a:extLst>
          </p:cNvPr>
          <p:cNvSpPr>
            <a:spLocks noGrp="1"/>
          </p:cNvSpPr>
          <p:nvPr>
            <p:ph idx="1"/>
          </p:nvPr>
        </p:nvSpPr>
        <p:spPr/>
        <p:txBody>
          <a:bodyPr vert="horz" lIns="91440" tIns="45720" rIns="91440" bIns="45720" rtlCol="0" anchor="t">
            <a:normAutofit/>
          </a:bodyPr>
          <a:lstStyle/>
          <a:p>
            <a:r>
              <a:rPr lang="en-US" dirty="0"/>
              <a:t>https://github.com/FRC4564/Xbox</a:t>
            </a:r>
            <a:endParaRPr lang="en-US"/>
          </a:p>
        </p:txBody>
      </p:sp>
      <p:pic>
        <p:nvPicPr>
          <p:cNvPr id="4" name="Picture 4" descr="A picture containing indoor, person, wall, cabinet&#10;&#10;Description generated with very high confidence">
            <a:extLst>
              <a:ext uri="{FF2B5EF4-FFF2-40B4-BE49-F238E27FC236}">
                <a16:creationId xmlns:a16="http://schemas.microsoft.com/office/drawing/2014/main" id="{162C9174-3C24-4225-932C-10B260CCCEB0}"/>
              </a:ext>
            </a:extLst>
          </p:cNvPr>
          <p:cNvPicPr>
            <a:picLocks noChangeAspect="1"/>
          </p:cNvPicPr>
          <p:nvPr/>
        </p:nvPicPr>
        <p:blipFill>
          <a:blip r:embed="rId2"/>
          <a:stretch>
            <a:fillRect/>
          </a:stretch>
        </p:blipFill>
        <p:spPr>
          <a:xfrm>
            <a:off x="3160558" y="2877711"/>
            <a:ext cx="5053128" cy="3462918"/>
          </a:xfrm>
          <a:prstGeom prst="rect">
            <a:avLst/>
          </a:prstGeom>
        </p:spPr>
      </p:pic>
      <p:sp>
        <p:nvSpPr>
          <p:cNvPr id="6" name="Arc 5">
            <a:extLst>
              <a:ext uri="{FF2B5EF4-FFF2-40B4-BE49-F238E27FC236}">
                <a16:creationId xmlns:a16="http://schemas.microsoft.com/office/drawing/2014/main" id="{8D0FDB64-AF8A-4CDC-B666-85087A3E869D}"/>
              </a:ext>
            </a:extLst>
          </p:cNvPr>
          <p:cNvSpPr/>
          <p:nvPr/>
        </p:nvSpPr>
        <p:spPr>
          <a:xfrm rot="-5040000">
            <a:off x="7084114" y="881581"/>
            <a:ext cx="2949497" cy="570942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854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1C95-F7F5-4D50-858C-EA9224E4FC2D}"/>
              </a:ext>
            </a:extLst>
          </p:cNvPr>
          <p:cNvSpPr>
            <a:spLocks noGrp="1"/>
          </p:cNvSpPr>
          <p:nvPr>
            <p:ph type="title"/>
          </p:nvPr>
        </p:nvSpPr>
        <p:spPr/>
        <p:txBody>
          <a:bodyPr/>
          <a:lstStyle/>
          <a:p>
            <a:r>
              <a:rPr lang="en-US" dirty="0"/>
              <a:t>Define a path</a:t>
            </a:r>
          </a:p>
        </p:txBody>
      </p:sp>
      <p:sp>
        <p:nvSpPr>
          <p:cNvPr id="3" name="Content Placeholder 2">
            <a:extLst>
              <a:ext uri="{FF2B5EF4-FFF2-40B4-BE49-F238E27FC236}">
                <a16:creationId xmlns:a16="http://schemas.microsoft.com/office/drawing/2014/main" id="{9B68DF8D-724B-4237-8A7E-8D5E6601FB66}"/>
              </a:ext>
            </a:extLst>
          </p:cNvPr>
          <p:cNvSpPr>
            <a:spLocks noGrp="1"/>
          </p:cNvSpPr>
          <p:nvPr>
            <p:ph idx="1"/>
          </p:nvPr>
        </p:nvSpPr>
        <p:spPr/>
        <p:txBody>
          <a:bodyPr vert="horz" lIns="91440" tIns="45720" rIns="91440" bIns="45720" rtlCol="0" anchor="t">
            <a:normAutofit/>
          </a:bodyPr>
          <a:lstStyle/>
          <a:p>
            <a:r>
              <a:rPr lang="en-US" dirty="0"/>
              <a:t>Rope or Tape</a:t>
            </a:r>
          </a:p>
        </p:txBody>
      </p:sp>
      <p:pic>
        <p:nvPicPr>
          <p:cNvPr id="4" name="Picture 4" descr="A picture containing object, rope&#10;&#10;Description generated with high confidence">
            <a:extLst>
              <a:ext uri="{FF2B5EF4-FFF2-40B4-BE49-F238E27FC236}">
                <a16:creationId xmlns:a16="http://schemas.microsoft.com/office/drawing/2014/main" id="{A19A4351-67D7-4235-9FCD-3F88DFB9474A}"/>
              </a:ext>
            </a:extLst>
          </p:cNvPr>
          <p:cNvPicPr>
            <a:picLocks noChangeAspect="1"/>
          </p:cNvPicPr>
          <p:nvPr/>
        </p:nvPicPr>
        <p:blipFill>
          <a:blip r:embed="rId2"/>
          <a:stretch>
            <a:fillRect/>
          </a:stretch>
        </p:blipFill>
        <p:spPr>
          <a:xfrm>
            <a:off x="2682682" y="3007925"/>
            <a:ext cx="2143125" cy="2143125"/>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80C2CFC9-E353-4E22-95C9-EC48461DACE0}"/>
              </a:ext>
            </a:extLst>
          </p:cNvPr>
          <p:cNvPicPr>
            <a:picLocks noChangeAspect="1"/>
          </p:cNvPicPr>
          <p:nvPr/>
        </p:nvPicPr>
        <p:blipFill>
          <a:blip r:embed="rId3"/>
          <a:stretch>
            <a:fillRect/>
          </a:stretch>
        </p:blipFill>
        <p:spPr>
          <a:xfrm>
            <a:off x="5841667" y="3007925"/>
            <a:ext cx="2143125" cy="2143125"/>
          </a:xfrm>
          <a:prstGeom prst="rect">
            <a:avLst/>
          </a:prstGeom>
        </p:spPr>
      </p:pic>
      <p:pic>
        <p:nvPicPr>
          <p:cNvPr id="5" name="Picture 6">
            <a:extLst>
              <a:ext uri="{FF2B5EF4-FFF2-40B4-BE49-F238E27FC236}">
                <a16:creationId xmlns:a16="http://schemas.microsoft.com/office/drawing/2014/main" id="{8C36D893-11E9-4430-AFB2-7DCFE3859756}"/>
              </a:ext>
            </a:extLst>
          </p:cNvPr>
          <p:cNvPicPr>
            <a:picLocks noChangeAspect="1"/>
          </p:cNvPicPr>
          <p:nvPr/>
        </p:nvPicPr>
        <p:blipFill>
          <a:blip r:embed="rId4"/>
          <a:stretch>
            <a:fillRect/>
          </a:stretch>
        </p:blipFill>
        <p:spPr>
          <a:xfrm>
            <a:off x="8875592" y="3002442"/>
            <a:ext cx="2161456" cy="2161456"/>
          </a:xfrm>
          <a:prstGeom prst="rect">
            <a:avLst/>
          </a:prstGeom>
        </p:spPr>
      </p:pic>
    </p:spTree>
    <p:extLst>
      <p:ext uri="{BB962C8B-B14F-4D97-AF65-F5344CB8AC3E}">
        <p14:creationId xmlns:p14="http://schemas.microsoft.com/office/powerpoint/2010/main" val="91111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321D-D67F-404D-9ECF-6571DDFBC72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C783D877-815D-437F-8E77-C649C81B22A2}"/>
              </a:ext>
            </a:extLst>
          </p:cNvPr>
          <p:cNvSpPr>
            <a:spLocks noGrp="1"/>
          </p:cNvSpPr>
          <p:nvPr>
            <p:ph idx="1"/>
          </p:nvPr>
        </p:nvSpPr>
        <p:spPr/>
        <p:txBody>
          <a:bodyPr vert="horz" lIns="91440" tIns="45720" rIns="91440" bIns="45720" rtlCol="0" anchor="t">
            <a:normAutofit/>
          </a:bodyPr>
          <a:lstStyle/>
          <a:p>
            <a:r>
              <a:rPr lang="en-US" dirty="0"/>
              <a:t>Images and Steering Angle</a:t>
            </a:r>
          </a:p>
          <a:p>
            <a:endParaRPr lang="en-US" dirty="0"/>
          </a:p>
          <a:p>
            <a:endParaRPr lang="en-US" dirty="0"/>
          </a:p>
          <a:p>
            <a:r>
              <a:rPr lang="en-US"/>
              <a:t>                                                                             433</a:t>
            </a:r>
          </a:p>
        </p:txBody>
      </p:sp>
      <p:pic>
        <p:nvPicPr>
          <p:cNvPr id="5" name="Picture 5" descr="A close up of a rug&#10;&#10;Description generated with high confidence">
            <a:extLst>
              <a:ext uri="{FF2B5EF4-FFF2-40B4-BE49-F238E27FC236}">
                <a16:creationId xmlns:a16="http://schemas.microsoft.com/office/drawing/2014/main" id="{DD94F3B3-702E-4143-8645-810558655378}"/>
              </a:ext>
            </a:extLst>
          </p:cNvPr>
          <p:cNvPicPr>
            <a:picLocks noChangeAspect="1"/>
          </p:cNvPicPr>
          <p:nvPr/>
        </p:nvPicPr>
        <p:blipFill>
          <a:blip r:embed="rId2"/>
          <a:stretch>
            <a:fillRect/>
          </a:stretch>
        </p:blipFill>
        <p:spPr>
          <a:xfrm>
            <a:off x="1515014" y="3000375"/>
            <a:ext cx="5078801" cy="2510646"/>
          </a:xfrm>
          <a:prstGeom prst="rect">
            <a:avLst/>
          </a:prstGeom>
        </p:spPr>
      </p:pic>
    </p:spTree>
    <p:extLst>
      <p:ext uri="{BB962C8B-B14F-4D97-AF65-F5344CB8AC3E}">
        <p14:creationId xmlns:p14="http://schemas.microsoft.com/office/powerpoint/2010/main" val="137784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FAC9-2C6B-4E45-AC8E-543C730F10D1}"/>
              </a:ext>
            </a:extLst>
          </p:cNvPr>
          <p:cNvSpPr>
            <a:spLocks noGrp="1"/>
          </p:cNvSpPr>
          <p:nvPr>
            <p:ph type="title"/>
          </p:nvPr>
        </p:nvSpPr>
        <p:spPr/>
        <p:txBody>
          <a:bodyPr/>
          <a:lstStyle/>
          <a:p>
            <a:r>
              <a:rPr lang="en-US" dirty="0"/>
              <a:t>Pulse width modulation and servo</a:t>
            </a:r>
          </a:p>
        </p:txBody>
      </p:sp>
      <p:pic>
        <p:nvPicPr>
          <p:cNvPr id="4" name="Picture 4" descr="A close up of text on a white background&#10;&#10;Description generated with very high confidence">
            <a:extLst>
              <a:ext uri="{FF2B5EF4-FFF2-40B4-BE49-F238E27FC236}">
                <a16:creationId xmlns:a16="http://schemas.microsoft.com/office/drawing/2014/main" id="{C8636423-EFFF-40F6-B8EF-805F6B67118D}"/>
              </a:ext>
            </a:extLst>
          </p:cNvPr>
          <p:cNvPicPr>
            <a:picLocks noGrp="1" noChangeAspect="1"/>
          </p:cNvPicPr>
          <p:nvPr>
            <p:ph idx="1"/>
          </p:nvPr>
        </p:nvPicPr>
        <p:blipFill>
          <a:blip r:embed="rId2"/>
          <a:stretch>
            <a:fillRect/>
          </a:stretch>
        </p:blipFill>
        <p:spPr>
          <a:xfrm>
            <a:off x="2147808" y="2095597"/>
            <a:ext cx="7001106" cy="4016761"/>
          </a:xfrm>
          <a:prstGeom prst="rect">
            <a:avLst/>
          </a:prstGeom>
        </p:spPr>
      </p:pic>
    </p:spTree>
    <p:extLst>
      <p:ext uri="{BB962C8B-B14F-4D97-AF65-F5344CB8AC3E}">
        <p14:creationId xmlns:p14="http://schemas.microsoft.com/office/powerpoint/2010/main" val="15043166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Circuit</vt:lpstr>
      <vt:lpstr>Self-driving vehicle</vt:lpstr>
      <vt:lpstr>Hardware</vt:lpstr>
      <vt:lpstr>Single-board ARM-based computer</vt:lpstr>
      <vt:lpstr>software</vt:lpstr>
      <vt:lpstr>Develop a Model</vt:lpstr>
      <vt:lpstr>Drive with XBOX Controller</vt:lpstr>
      <vt:lpstr>Define a path</vt:lpstr>
      <vt:lpstr>Data Collection</vt:lpstr>
      <vt:lpstr>Pulse width modulation and servo</vt:lpstr>
      <vt:lpstr>Image augmentation</vt:lpstr>
      <vt:lpstr>Code</vt:lpstr>
      <vt:lpstr>Model</vt:lpstr>
      <vt:lpstr>network</vt:lpstr>
      <vt:lpstr>collaborate</vt:lpstr>
      <vt:lpstr>Future Enhancements </vt:lpstr>
      <vt:lpstr>Toolchain</vt:lpstr>
      <vt:lpstr>Issues and lessons learned</vt:lpstr>
      <vt:lpstr>Image capture</vt:lpstr>
      <vt:lpstr>POWERing the platform</vt:lpstr>
      <vt:lpstr>Power distribution</vt:lpstr>
      <vt:lpstr>DC Motor Driver</vt:lpstr>
      <vt:lpstr>Step-down dc-dc converter</vt:lpstr>
      <vt:lpstr>Initial training attempts</vt:lpstr>
      <vt:lpstr>Testing the model</vt:lpstr>
      <vt:lpstr>Training Data Analysis</vt:lpstr>
      <vt:lpstr>Practice driving circles</vt:lpstr>
      <vt:lpstr>DATA cAPTURE</vt:lpstr>
      <vt:lpstr>Camera position</vt:lpstr>
      <vt:lpstr>POWERED capture</vt:lpstr>
      <vt:lpstr>Powered capture Rig</vt:lpstr>
      <vt:lpstr>Capture, training, deploy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737</cp:revision>
  <dcterms:created xsi:type="dcterms:W3CDTF">2014-08-26T23:43:54Z</dcterms:created>
  <dcterms:modified xsi:type="dcterms:W3CDTF">2018-11-15T00:22:59Z</dcterms:modified>
</cp:coreProperties>
</file>